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60" r:id="rId3"/>
    <p:sldId id="309" r:id="rId4"/>
    <p:sldId id="264" r:id="rId5"/>
    <p:sldId id="276" r:id="rId6"/>
    <p:sldId id="266" r:id="rId7"/>
    <p:sldId id="267" r:id="rId8"/>
    <p:sldId id="277" r:id="rId9"/>
    <p:sldId id="268" r:id="rId10"/>
    <p:sldId id="303" r:id="rId11"/>
    <p:sldId id="304" r:id="rId12"/>
    <p:sldId id="305" r:id="rId13"/>
    <p:sldId id="306" r:id="rId14"/>
    <p:sldId id="307" r:id="rId15"/>
    <p:sldId id="272" r:id="rId16"/>
    <p:sldId id="269" r:id="rId17"/>
    <p:sldId id="270" r:id="rId18"/>
    <p:sldId id="271" r:id="rId19"/>
    <p:sldId id="262" r:id="rId20"/>
    <p:sldId id="273" r:id="rId21"/>
    <p:sldId id="274" r:id="rId22"/>
    <p:sldId id="275" r:id="rId23"/>
    <p:sldId id="278" r:id="rId24"/>
    <p:sldId id="295" r:id="rId25"/>
    <p:sldId id="279" r:id="rId26"/>
    <p:sldId id="280" r:id="rId27"/>
    <p:sldId id="259" r:id="rId28"/>
    <p:sldId id="281" r:id="rId29"/>
    <p:sldId id="282" r:id="rId30"/>
    <p:sldId id="311" r:id="rId31"/>
    <p:sldId id="283" r:id="rId32"/>
    <p:sldId id="284" r:id="rId33"/>
    <p:sldId id="288" r:id="rId34"/>
    <p:sldId id="289" r:id="rId35"/>
    <p:sldId id="285" r:id="rId36"/>
    <p:sldId id="290" r:id="rId37"/>
    <p:sldId id="286" r:id="rId38"/>
    <p:sldId id="287" r:id="rId39"/>
    <p:sldId id="291" r:id="rId40"/>
    <p:sldId id="261" r:id="rId41"/>
    <p:sldId id="292" r:id="rId42"/>
    <p:sldId id="293" r:id="rId43"/>
    <p:sldId id="294" r:id="rId44"/>
    <p:sldId id="296" r:id="rId45"/>
    <p:sldId id="297" r:id="rId46"/>
    <p:sldId id="298" r:id="rId47"/>
    <p:sldId id="300" r:id="rId48"/>
    <p:sldId id="299" r:id="rId49"/>
    <p:sldId id="258" r:id="rId50"/>
    <p:sldId id="301" r:id="rId51"/>
    <p:sldId id="313" r:id="rId52"/>
    <p:sldId id="312" r:id="rId53"/>
    <p:sldId id="314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1C1"/>
    <a:srgbClr val="A758EE"/>
    <a:srgbClr val="144AEB"/>
    <a:srgbClr val="0DAF0D"/>
    <a:srgbClr val="FFFE02"/>
    <a:srgbClr val="FD9901"/>
    <a:srgbClr val="F80308"/>
    <a:srgbClr val="A03203"/>
    <a:srgbClr val="FF9805"/>
    <a:srgbClr val="9C32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전압이 </a:t>
            </a:r>
            <a:r>
              <a:rPr lang="ko-KR" altLang="en-US" dirty="0" err="1" smtClean="0"/>
              <a:t>쎄다고</a:t>
            </a:r>
            <a:r>
              <a:rPr lang="ko-KR" altLang="en-US" dirty="0" smtClean="0"/>
              <a:t> 다치는 것 아님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정전기는 수천</a:t>
            </a:r>
            <a:r>
              <a:rPr lang="en-US" altLang="ko-KR" dirty="0" smtClean="0"/>
              <a:t>V</a:t>
            </a:r>
            <a:r>
              <a:rPr lang="ko-KR" altLang="en-US" dirty="0" smtClean="0"/>
              <a:t>에서 수만</a:t>
            </a:r>
            <a:r>
              <a:rPr lang="en-US" altLang="ko-KR" dirty="0" smtClean="0"/>
              <a:t>V</a:t>
            </a:r>
          </a:p>
          <a:p>
            <a:r>
              <a:rPr lang="ko-KR" altLang="en-US" dirty="0" smtClean="0"/>
              <a:t>전압이 셀수록 전류도 세짐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감전사의 원인은 전류</a:t>
            </a:r>
            <a:endParaRPr lang="en-US" altLang="ko-KR" dirty="0" smtClean="0"/>
          </a:p>
          <a:p>
            <a:r>
              <a:rPr lang="ko-KR" altLang="en-US" dirty="0" smtClean="0"/>
              <a:t>전압이 전류를 흐를 수 있게 해줌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에너지는 전류</a:t>
            </a:r>
            <a:endParaRPr lang="en-US" altLang="ko-KR" dirty="0" smtClean="0"/>
          </a:p>
          <a:p>
            <a:r>
              <a:rPr lang="ko-KR" altLang="en-US" dirty="0" smtClean="0"/>
              <a:t>도체는 저항이 작고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부도체는 저항이 </a:t>
            </a:r>
            <a:r>
              <a:rPr lang="ko-KR" altLang="en-US" dirty="0" err="1" smtClean="0"/>
              <a:t>큰것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94EA2-04A5-451B-9A5D-344C9D8AFFF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909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Fritzing</a:t>
            </a:r>
            <a:r>
              <a:rPr lang="ko-KR" altLang="en-US" dirty="0" smtClean="0"/>
              <a:t>을 실행하고 </a:t>
            </a:r>
            <a:r>
              <a:rPr lang="ko-KR" altLang="en-US" dirty="0" err="1" smtClean="0"/>
              <a:t>브레드보드의</a:t>
            </a:r>
            <a:r>
              <a:rPr lang="ko-KR" altLang="en-US" dirty="0" smtClean="0"/>
              <a:t> 각 홀을 클릭하면 내부 연결 상황이 노란색으로 강조되어 보인다</a:t>
            </a:r>
            <a:r>
              <a:rPr lang="en-US" altLang="ko-KR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여러 곳을 클릭하며 연결상황을 이해할 수 있도록 설명한다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94EA2-04A5-451B-9A5D-344C9D8AFFF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73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94EA2-04A5-451B-9A5D-344C9D8AFFF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3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0DB95-99D2-4A51-95E2-C065FB3047F2}" type="datetimeFigureOut">
              <a:rPr lang="ko-KR" altLang="en-US" smtClean="0"/>
              <a:t>2019-03-11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사물인터넷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옴의 법칙과 </a:t>
            </a:r>
            <a:r>
              <a:rPr lang="ko-KR" altLang="en-US" dirty="0" err="1" smtClean="0"/>
              <a:t>브레드보드</a:t>
            </a:r>
            <a:r>
              <a:rPr lang="ko-KR" altLang="en-US" dirty="0" smtClean="0"/>
              <a:t> 활용 기본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10049" y="1309689"/>
            <a:ext cx="4858736" cy="470852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전압</a:t>
            </a:r>
            <a:r>
              <a:rPr lang="en-US" altLang="ko-KR" dirty="0">
                <a:latin typeface="+mj-ea"/>
                <a:ea typeface="+mj-ea"/>
              </a:rPr>
              <a:t>(V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전류를 </a:t>
            </a:r>
            <a:r>
              <a:rPr lang="ko-KR" altLang="en-US" dirty="0">
                <a:latin typeface="+mj-ea"/>
                <a:ea typeface="+mj-ea"/>
              </a:rPr>
              <a:t>흐르게 하는 전기적인 </a:t>
            </a:r>
            <a:r>
              <a:rPr lang="ko-KR" altLang="en-US" dirty="0" smtClean="0">
                <a:latin typeface="+mj-ea"/>
                <a:ea typeface="+mj-ea"/>
              </a:rPr>
              <a:t>압력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단위 </a:t>
            </a:r>
            <a:r>
              <a:rPr lang="en-US" altLang="ko-KR" dirty="0" smtClean="0">
                <a:latin typeface="+mj-ea"/>
                <a:ea typeface="+mj-ea"/>
              </a:rPr>
              <a:t>: </a:t>
            </a:r>
            <a:r>
              <a:rPr lang="ko-KR" altLang="en-US" dirty="0" smtClean="0">
                <a:latin typeface="+mj-ea"/>
                <a:ea typeface="+mj-ea"/>
              </a:rPr>
              <a:t>볼트 </a:t>
            </a:r>
            <a:r>
              <a:rPr lang="en-US" altLang="ko-KR" dirty="0">
                <a:latin typeface="+mj-ea"/>
                <a:ea typeface="+mj-ea"/>
              </a:rPr>
              <a:t>[V]</a:t>
            </a:r>
            <a:endParaRPr lang="ko-KR" altLang="en-US" u="sng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전류</a:t>
            </a:r>
            <a:r>
              <a:rPr lang="en-US" altLang="ko-KR" dirty="0">
                <a:latin typeface="+mj-ea"/>
                <a:ea typeface="+mj-ea"/>
              </a:rPr>
              <a:t>(I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단위 </a:t>
            </a:r>
            <a:r>
              <a:rPr lang="ko-KR" altLang="en-US" dirty="0">
                <a:latin typeface="+mj-ea"/>
                <a:ea typeface="+mj-ea"/>
              </a:rPr>
              <a:t>시간에 통과하는 전하의 </a:t>
            </a:r>
            <a:r>
              <a:rPr lang="ko-KR" altLang="en-US" dirty="0" smtClean="0">
                <a:latin typeface="+mj-ea"/>
                <a:ea typeface="+mj-ea"/>
              </a:rPr>
              <a:t>양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단위 </a:t>
            </a:r>
            <a:r>
              <a:rPr lang="en-US" altLang="ko-KR" dirty="0" smtClean="0">
                <a:latin typeface="+mj-ea"/>
                <a:ea typeface="+mj-ea"/>
              </a:rPr>
              <a:t>: </a:t>
            </a:r>
            <a:r>
              <a:rPr lang="ko-KR" altLang="en-US" dirty="0" smtClean="0">
                <a:latin typeface="+mj-ea"/>
                <a:ea typeface="+mj-ea"/>
              </a:rPr>
              <a:t>암페어 </a:t>
            </a:r>
            <a:r>
              <a:rPr lang="en-US" altLang="ko-KR" dirty="0">
                <a:latin typeface="+mj-ea"/>
                <a:ea typeface="+mj-ea"/>
              </a:rPr>
              <a:t>[A]</a:t>
            </a:r>
            <a:endParaRPr lang="ko-KR" altLang="en-US" u="sng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저항</a:t>
            </a:r>
            <a:r>
              <a:rPr lang="en-US" altLang="ko-KR" dirty="0">
                <a:latin typeface="+mj-ea"/>
                <a:ea typeface="+mj-ea"/>
              </a:rPr>
              <a:t>(R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전류의 </a:t>
            </a:r>
            <a:r>
              <a:rPr lang="ko-KR" altLang="en-US" dirty="0">
                <a:latin typeface="+mj-ea"/>
                <a:ea typeface="+mj-ea"/>
              </a:rPr>
              <a:t>흐름을 방해하는 </a:t>
            </a:r>
            <a:r>
              <a:rPr lang="ko-KR" altLang="en-US" dirty="0" smtClean="0">
                <a:latin typeface="+mj-ea"/>
                <a:ea typeface="+mj-ea"/>
              </a:rPr>
              <a:t>성질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단위 </a:t>
            </a:r>
            <a:r>
              <a:rPr lang="en-US" altLang="ko-KR" dirty="0" smtClean="0">
                <a:latin typeface="+mj-ea"/>
                <a:ea typeface="+mj-ea"/>
              </a:rPr>
              <a:t>: </a:t>
            </a:r>
            <a:r>
              <a:rPr lang="ko-KR" altLang="en-US" dirty="0" smtClean="0">
                <a:latin typeface="+mj-ea"/>
                <a:ea typeface="+mj-ea"/>
              </a:rPr>
              <a:t>옴 </a:t>
            </a:r>
            <a:r>
              <a:rPr lang="en-US" altLang="ko-KR" dirty="0">
                <a:latin typeface="+mj-ea"/>
                <a:ea typeface="+mj-ea"/>
              </a:rPr>
              <a:t>[</a:t>
            </a:r>
            <a:r>
              <a:rPr lang="el-GR" altLang="ko-KR" dirty="0">
                <a:latin typeface="+mj-ea"/>
                <a:ea typeface="+mj-ea"/>
              </a:rPr>
              <a:t>Ω</a:t>
            </a:r>
            <a:r>
              <a:rPr lang="en-US" altLang="ko-KR" dirty="0">
                <a:latin typeface="+mj-ea"/>
                <a:ea typeface="+mj-ea"/>
              </a:rPr>
              <a:t>]</a:t>
            </a:r>
            <a:endParaRPr lang="ko-KR" altLang="en-US" u="sng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90181" y="3119979"/>
            <a:ext cx="3398693" cy="14864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49847" y="44749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58804" y="4449954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754779" y="2884271"/>
            <a:ext cx="789385" cy="457330"/>
            <a:chOff x="3965865" y="263877"/>
            <a:chExt cx="1152000" cy="676957"/>
          </a:xfrm>
        </p:grpSpPr>
        <p:sp>
          <p:nvSpPr>
            <p:cNvPr id="12" name="직사각형 11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890069" y="4458987"/>
            <a:ext cx="399459" cy="300329"/>
            <a:chOff x="7085044" y="1410097"/>
            <a:chExt cx="582956" cy="444558"/>
          </a:xfrm>
        </p:grpSpPr>
        <p:sp>
          <p:nvSpPr>
            <p:cNvPr id="15" name="직사각형 14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66130" y="2318554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73848" y="475394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24769" y="345422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77923" y="2314575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22921" y="346540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50575" y="4746335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2413" y="4552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65000"/>
                  </a:schemeClr>
                </a:solidFill>
              </a:rPr>
              <a:t>전자회로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용어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1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97000"/>
            <a:ext cx="4410075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전원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회로에 전압을 만들어 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배터리의 </a:t>
            </a:r>
            <a:r>
              <a:rPr lang="en-US" altLang="ko-KR" dirty="0" smtClean="0"/>
              <a:t>(+)</a:t>
            </a:r>
            <a:r>
              <a:rPr lang="ko-KR" altLang="en-US" dirty="0" smtClean="0"/>
              <a:t>극이 전원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VCC, VDD </a:t>
            </a:r>
            <a:r>
              <a:rPr lang="ko-KR" altLang="en-US" dirty="0" smtClean="0"/>
              <a:t>등으로 표기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정전 용량</a:t>
            </a:r>
            <a:r>
              <a:rPr lang="en-US" altLang="ko-KR" dirty="0" smtClean="0"/>
              <a:t>(</a:t>
            </a:r>
            <a:r>
              <a:rPr lang="ko-KR" altLang="en-US" dirty="0" smtClean="0"/>
              <a:t>공급할 수 있는 최대 전류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접지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전압의 크기를 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배터리의 </a:t>
            </a:r>
            <a:r>
              <a:rPr lang="en-US" altLang="ko-KR" dirty="0" smtClean="0"/>
              <a:t>(-)</a:t>
            </a:r>
            <a:r>
              <a:rPr lang="ko-KR" altLang="en-US" dirty="0" smtClean="0"/>
              <a:t>극이 접지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GND</a:t>
            </a:r>
            <a:r>
              <a:rPr lang="ko-KR" altLang="en-US" dirty="0" smtClean="0"/>
              <a:t>로 표기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회로는 같은 접지를 사용해야함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전자회로 용어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138" y="1690689"/>
            <a:ext cx="3441637" cy="343376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372225" y="4419599"/>
            <a:ext cx="361950" cy="352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29350" y="2010290"/>
            <a:ext cx="381000" cy="351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89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62099"/>
            <a:ext cx="8134350" cy="2800351"/>
          </a:xfrm>
        </p:spPr>
        <p:txBody>
          <a:bodyPr/>
          <a:lstStyle/>
          <a:p>
            <a:r>
              <a:rPr lang="ko-KR" altLang="en-US" dirty="0" smtClean="0"/>
              <a:t>모든 전자부품은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정격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이 존재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제조자가 지정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정격 전압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부품에 적합한 전압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정격 전류 </a:t>
            </a:r>
            <a:r>
              <a:rPr lang="en-US" altLang="ko-KR" dirty="0" smtClean="0"/>
              <a:t>: </a:t>
            </a:r>
            <a:r>
              <a:rPr lang="ko-KR" altLang="en-US" dirty="0"/>
              <a:t>해당 부품에 </a:t>
            </a:r>
            <a:r>
              <a:rPr lang="ko-KR" altLang="en-US" dirty="0" smtClean="0"/>
              <a:t>적합한 전류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해당 부품에 정격 전압 또는 전류가 흐르면 파괴됨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정격 출력 </a:t>
            </a:r>
            <a:r>
              <a:rPr lang="en-US" altLang="ko-KR" dirty="0" smtClean="0"/>
              <a:t>: </a:t>
            </a:r>
            <a:r>
              <a:rPr lang="ko-KR" altLang="en-US" dirty="0"/>
              <a:t>전압</a:t>
            </a:r>
            <a:r>
              <a:rPr lang="en-US" altLang="ko-KR" dirty="0"/>
              <a:t>x</a:t>
            </a:r>
            <a:r>
              <a:rPr lang="ko-KR" altLang="en-US" dirty="0" smtClean="0"/>
              <a:t>전류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부품에 와트</a:t>
            </a:r>
            <a:r>
              <a:rPr lang="en-US" altLang="ko-KR" dirty="0" smtClean="0"/>
              <a:t>(W)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표기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20W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정격 출력인 부품의 경우 </a:t>
            </a:r>
            <a:r>
              <a:rPr lang="en-US" altLang="ko-KR" dirty="0" smtClean="0"/>
              <a:t>10V</a:t>
            </a:r>
            <a:r>
              <a:rPr lang="ko-KR" altLang="en-US" dirty="0" smtClean="0"/>
              <a:t>를 인가했을 때 전류는 </a:t>
            </a:r>
            <a:r>
              <a:rPr lang="en-US" altLang="ko-KR" dirty="0" smtClean="0"/>
              <a:t>2A</a:t>
            </a:r>
            <a:r>
              <a:rPr lang="ko-KR" altLang="en-US" dirty="0" smtClean="0"/>
              <a:t>가 최대 한계</a:t>
            </a:r>
            <a:r>
              <a:rPr lang="en-US" altLang="ko-KR" dirty="0" smtClean="0"/>
              <a:t>(20W = 10V * 2A)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14825" y="4362450"/>
            <a:ext cx="380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부품의 데이터시트를 참조하여야 함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413" y="4552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전자회로 용어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37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4850" y="1211677"/>
            <a:ext cx="7886700" cy="4351338"/>
          </a:xfrm>
        </p:spPr>
        <p:txBody>
          <a:bodyPr/>
          <a:lstStyle/>
          <a:p>
            <a:r>
              <a:rPr lang="ko-KR" altLang="en-US" dirty="0" smtClean="0"/>
              <a:t>핀 </a:t>
            </a:r>
            <a:r>
              <a:rPr lang="en-US" altLang="ko-KR" dirty="0" smtClean="0"/>
              <a:t>:</a:t>
            </a:r>
            <a:r>
              <a:rPr lang="ko-KR" altLang="en-US" dirty="0" smtClean="0"/>
              <a:t> 회로를 연결하는 곳</a:t>
            </a:r>
            <a:endParaRPr lang="en-US" altLang="ko-KR" dirty="0" smtClean="0"/>
          </a:p>
          <a:p>
            <a:r>
              <a:rPr lang="ko-KR" altLang="en-US" dirty="0" smtClean="0"/>
              <a:t>핀 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핀 별로 용도를 정리해 놓은 것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93" y="2372935"/>
            <a:ext cx="5343525" cy="3773865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2413" y="4552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전자회로 용어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384" y="2839659"/>
            <a:ext cx="14478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8175" y="1152525"/>
            <a:ext cx="7924800" cy="5148263"/>
          </a:xfrm>
        </p:spPr>
        <p:txBody>
          <a:bodyPr/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전원 역할을 하는 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전압이 걸리고 전류가 나간다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모터구동</a:t>
            </a:r>
            <a:r>
              <a:rPr lang="en-US" altLang="ko-KR" dirty="0" smtClean="0"/>
              <a:t>, LED</a:t>
            </a:r>
            <a:r>
              <a:rPr lang="ko-KR" altLang="en-US" dirty="0" err="1" smtClean="0"/>
              <a:t>불켜기</a:t>
            </a:r>
            <a:r>
              <a:rPr lang="ko-KR" altLang="en-US" dirty="0" smtClean="0"/>
              <a:t> 등</a:t>
            </a:r>
            <a:endParaRPr lang="en-US" altLang="ko-KR" dirty="0"/>
          </a:p>
          <a:p>
            <a:pPr lvl="1"/>
            <a:r>
              <a:rPr lang="en-US" altLang="ko-KR" dirty="0" smtClean="0"/>
              <a:t>I = V / R</a:t>
            </a:r>
          </a:p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전압을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측정하는 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전류가 흘러 전압이 걸린다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센서 값을 읽어들 일 때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V= I*R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전자회로 용어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91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699839" y="122902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전기회로에 흐르는 전류는 </a:t>
            </a:r>
            <a:r>
              <a:rPr lang="ko-KR" altLang="en-US" sz="2400" u="sng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전압에 비례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하고 </a:t>
            </a:r>
            <a:r>
              <a:rPr lang="ko-KR" altLang="en-US" sz="2400" u="sng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저항에 반비례</a:t>
            </a:r>
            <a:endParaRPr lang="ko-KR" altLang="en-US" sz="2400" u="sng" dirty="0">
              <a:solidFill>
                <a:schemeClr val="accent1">
                  <a:lumMod val="7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옴의 법칙 </a:t>
            </a:r>
            <a:r>
              <a:rPr lang="en-US" altLang="ko-KR" dirty="0" smtClean="0"/>
              <a:t>(Ohm’s Law)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22000" y="2332004"/>
                <a:ext cx="20628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𝐼𝑅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000" y="2332004"/>
                <a:ext cx="2062800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422000" y="3173706"/>
                <a:ext cx="2062800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ko-KR" altLang="en-US" sz="3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000" y="3173706"/>
                <a:ext cx="2062800" cy="1033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959038" y="4954627"/>
            <a:ext cx="7072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전압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(V): </a:t>
            </a:r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전류를 흐르게 하는 전기적인 압력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단위 볼트 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[V]</a:t>
            </a:r>
            <a:endParaRPr lang="ko-KR" altLang="en-US" sz="2000" u="sng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987" y="1899643"/>
            <a:ext cx="3494813" cy="275222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59038" y="5449669"/>
            <a:ext cx="6995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전류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(I): </a:t>
            </a:r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단위 시간에 통과하는 전하의 양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단위 암페어 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[A]</a:t>
            </a:r>
            <a:endParaRPr lang="ko-KR" altLang="en-US" sz="2000" u="sng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59038" y="5944710"/>
            <a:ext cx="6271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저항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(R): </a:t>
            </a:r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전류의 흐름을 방해하는 성질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단위 옴 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[</a:t>
            </a:r>
            <a:r>
              <a:rPr lang="el-GR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]</a:t>
            </a:r>
            <a:endParaRPr lang="ko-KR" altLang="en-US" sz="2000" u="sng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32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456765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4530586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61684" y="2213003"/>
            <a:ext cx="1152000" cy="676957"/>
            <a:chOff x="3965865" y="263877"/>
            <a:chExt cx="1152000" cy="676957"/>
          </a:xfrm>
        </p:grpSpPr>
        <p:sp>
          <p:nvSpPr>
            <p:cNvPr id="11" name="직사각형 10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159121" y="4543956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448" y="498056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6333" y="3056676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09439" y="1081356"/>
            <a:ext cx="2108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V = IR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옴의 법칙 </a:t>
            </a:r>
            <a:r>
              <a:rPr lang="en-US" altLang="ko-KR" dirty="0" smtClean="0"/>
              <a:t>(Ohm‘s Law)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1077" y="1369717"/>
            <a:ext cx="1640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5509" y="3073224"/>
            <a:ext cx="1733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39293" y="4969300"/>
            <a:ext cx="1709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8621" y="1614252"/>
            <a:ext cx="24593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= 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x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endParaRPr lang="ko-KR" altLang="en-US" sz="4400" dirty="0">
              <a:solidFill>
                <a:srgbClr val="0000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456765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4530586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61684" y="2213003"/>
            <a:ext cx="1152000" cy="676957"/>
            <a:chOff x="3965865" y="263877"/>
            <a:chExt cx="1152000" cy="676957"/>
          </a:xfrm>
        </p:grpSpPr>
        <p:sp>
          <p:nvSpPr>
            <p:cNvPr id="11" name="직사각형 10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159121" y="4543956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448" y="498056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6333" y="3056676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7847" y="1087807"/>
            <a:ext cx="2108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V = IR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옴의 법칙 </a:t>
            </a:r>
            <a:r>
              <a:rPr lang="en-US" altLang="ko-KR" dirty="0" smtClean="0"/>
              <a:t>(Ohm‘s Law)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1077" y="1369717"/>
            <a:ext cx="1640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5509" y="3073224"/>
            <a:ext cx="2319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0.5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39293" y="4969300"/>
            <a:ext cx="1709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8621" y="1614252"/>
            <a:ext cx="3046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= 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0.5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x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endParaRPr lang="ko-KR" altLang="en-US" sz="44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7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456765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4530586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61684" y="2213003"/>
            <a:ext cx="1152000" cy="676957"/>
            <a:chOff x="3965865" y="263877"/>
            <a:chExt cx="1152000" cy="676957"/>
          </a:xfrm>
        </p:grpSpPr>
        <p:sp>
          <p:nvSpPr>
            <p:cNvPr id="11" name="직사각형 10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159121" y="4543956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448" y="498056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6333" y="3056676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09439" y="1081356"/>
            <a:ext cx="2108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V = IR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옴의 법칙 </a:t>
            </a:r>
            <a:r>
              <a:rPr lang="en-US" altLang="ko-KR" dirty="0" smtClean="0"/>
              <a:t>(Ohm‘s Law)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1077" y="1369717"/>
            <a:ext cx="1640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5509" y="3073224"/>
            <a:ext cx="2319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0.5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39293" y="4969300"/>
            <a:ext cx="1709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8621" y="1614252"/>
            <a:ext cx="3046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= 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0.5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x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endParaRPr lang="ko-KR" altLang="en-US" sz="44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130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저항</a:t>
            </a:r>
            <a:r>
              <a:rPr lang="en-US" altLang="ko-KR" dirty="0" smtClean="0"/>
              <a:t>(Resistor)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133575"/>
              </a:xfrm>
            </p:spPr>
            <p:txBody>
              <a:bodyPr/>
              <a:lstStyle/>
              <a:p>
                <a:r>
                  <a:rPr lang="ko-KR" altLang="en-US" dirty="0" smtClean="0"/>
                  <a:t>전류의 흐름을 방해하는 성질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단위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ko-KR" dirty="0" smtClean="0"/>
                  <a:t>)</a:t>
                </a:r>
              </a:p>
              <a:p>
                <a:r>
                  <a:rPr lang="ko-KR" altLang="en-US" dirty="0" smtClean="0"/>
                  <a:t>회로를 구성할 때 사용되는 부품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133575"/>
              </a:xfrm>
              <a:blipFill rotWithShape="0">
                <a:blip r:embed="rId2"/>
                <a:stretch>
                  <a:fillRect l="-1391" t="-10215" b="-10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://docs.whiteat.com/wp-content/uploads/2016/03/img_56fc8349e9b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175" y="3094136"/>
            <a:ext cx="45720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628650" y="5498825"/>
            <a:ext cx="8090550" cy="113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저항의 크기는 저항에 그려진 띠들의 색으로 표시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144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전자회로 용어</a:t>
            </a:r>
            <a:endParaRPr lang="en-US" altLang="ko-KR" dirty="0" smtClean="0"/>
          </a:p>
          <a:p>
            <a:r>
              <a:rPr lang="ko-KR" altLang="en-US" dirty="0" err="1" smtClean="0"/>
              <a:t>오옴의</a:t>
            </a:r>
            <a:r>
              <a:rPr lang="ko-KR" altLang="en-US" dirty="0" smtClean="0"/>
              <a:t> </a:t>
            </a:r>
            <a:r>
              <a:rPr lang="ko-KR" altLang="en-US" dirty="0"/>
              <a:t>법칙</a:t>
            </a:r>
            <a:r>
              <a:rPr lang="en-US" altLang="ko-KR" dirty="0"/>
              <a:t>(V=IR)</a:t>
            </a:r>
          </a:p>
          <a:p>
            <a:r>
              <a:rPr lang="ko-KR" altLang="en-US" dirty="0"/>
              <a:t>저항읽기</a:t>
            </a:r>
          </a:p>
          <a:p>
            <a:r>
              <a:rPr lang="ko-KR" altLang="en-US" dirty="0" err="1"/>
              <a:t>브레드</a:t>
            </a:r>
            <a:r>
              <a:rPr lang="ko-KR" altLang="en-US" dirty="0"/>
              <a:t> 보드 사용법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r>
              <a:rPr lang="ko-KR" altLang="en-US" dirty="0" smtClean="0"/>
              <a:t>다이오드</a:t>
            </a:r>
            <a:r>
              <a:rPr lang="en-US" altLang="ko-KR" dirty="0" smtClean="0"/>
              <a:t>, LED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r>
              <a:rPr lang="ko-KR" altLang="en-US" dirty="0" smtClean="0"/>
              <a:t>기본함수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pinMode</a:t>
            </a:r>
            <a:r>
              <a:rPr lang="en-US" altLang="ko-KR" dirty="0"/>
              <a:t>(),  </a:t>
            </a:r>
            <a:r>
              <a:rPr lang="en-US" altLang="ko-KR" dirty="0" err="1" smtClean="0"/>
              <a:t>digitalWrite</a:t>
            </a:r>
            <a:r>
              <a:rPr lang="en-US" altLang="ko-KR" dirty="0"/>
              <a:t>(), delay()</a:t>
            </a:r>
          </a:p>
          <a:p>
            <a:r>
              <a:rPr lang="ko-KR" altLang="en-US" dirty="0"/>
              <a:t>회로제작</a:t>
            </a:r>
            <a:r>
              <a:rPr lang="en-US" altLang="ko-KR" dirty="0"/>
              <a:t>(LED </a:t>
            </a:r>
            <a:r>
              <a:rPr lang="ko-KR" altLang="en-US" dirty="0" smtClean="0"/>
              <a:t>점멸 제어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/>
              <a:t>스케치 작성</a:t>
            </a:r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저항값</a:t>
            </a:r>
            <a:r>
              <a:rPr lang="ko-KR" altLang="en-US" dirty="0" smtClean="0"/>
              <a:t> 읽기</a:t>
            </a:r>
            <a:endParaRPr lang="ko-KR" altLang="en-US" dirty="0"/>
          </a:p>
        </p:txBody>
      </p:sp>
      <p:pic>
        <p:nvPicPr>
          <p:cNvPr id="11266" name="Picture 2" descr="220 ohm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199" y="-426110"/>
            <a:ext cx="6508147" cy="488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ì í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7" t="161" r="40130" b="147"/>
          <a:stretch/>
        </p:blipFill>
        <p:spPr bwMode="auto">
          <a:xfrm>
            <a:off x="3327009" y="2159391"/>
            <a:ext cx="921434" cy="40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58400" y="835200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FF0000"/>
                </a:solidFill>
                <a:latin typeface="+mj-ea"/>
                <a:ea typeface="+mj-ea"/>
              </a:rPr>
              <a:t>?</a:t>
            </a:r>
            <a:endParaRPr lang="ko-KR" altLang="en-US" sz="3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1" name="Picture 4" descr="ì í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1" t="-182"/>
          <a:stretch/>
        </p:blipFill>
        <p:spPr bwMode="auto">
          <a:xfrm>
            <a:off x="4192171" y="2145323"/>
            <a:ext cx="2683827" cy="409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ì í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51" b="49993"/>
          <a:stretch/>
        </p:blipFill>
        <p:spPr bwMode="auto">
          <a:xfrm>
            <a:off x="328375" y="2152800"/>
            <a:ext cx="2857958" cy="204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ì í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22" r="55492"/>
          <a:stretch/>
        </p:blipFill>
        <p:spPr bwMode="auto">
          <a:xfrm>
            <a:off x="328374" y="4220308"/>
            <a:ext cx="2914229" cy="202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31807" y="2596896"/>
            <a:ext cx="364202" cy="2746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100"/>
              </a:spcAft>
            </a:pPr>
            <a:r>
              <a:rPr lang="ko-KR" altLang="en-US" sz="1400" b="1" dirty="0" smtClean="0"/>
              <a:t>흑</a:t>
            </a:r>
            <a:endParaRPr lang="en-US" altLang="ko-KR" sz="1400" b="1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srgbClr val="A03203"/>
                </a:solidFill>
              </a:rPr>
              <a:t>갈</a:t>
            </a:r>
            <a:endParaRPr lang="en-US" altLang="ko-KR" sz="1400" b="1" dirty="0" smtClean="0">
              <a:solidFill>
                <a:srgbClr val="A03203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srgbClr val="F80308"/>
                </a:solidFill>
              </a:rPr>
              <a:t>적</a:t>
            </a:r>
            <a:endParaRPr lang="en-US" altLang="ko-KR" sz="1400" b="1" dirty="0" smtClean="0">
              <a:solidFill>
                <a:srgbClr val="F80308"/>
              </a:solidFill>
            </a:endParaRPr>
          </a:p>
          <a:p>
            <a:pPr>
              <a:spcBef>
                <a:spcPts val="1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srgbClr val="FD9901"/>
                </a:solidFill>
              </a:rPr>
              <a:t>등</a:t>
            </a:r>
            <a:endParaRPr lang="en-US" altLang="ko-KR" sz="1400" b="1" dirty="0" smtClean="0">
              <a:solidFill>
                <a:srgbClr val="FD9901"/>
              </a:solidFill>
            </a:endParaRPr>
          </a:p>
          <a:p>
            <a:pPr>
              <a:spcBef>
                <a:spcPts val="1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srgbClr val="FFFE0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황</a:t>
            </a:r>
            <a:endParaRPr lang="en-US" altLang="ko-KR" sz="1400" b="1" dirty="0" smtClean="0">
              <a:solidFill>
                <a:srgbClr val="FFFE0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ko-KR" altLang="en-US" sz="1400" b="1" dirty="0" smtClean="0">
                <a:solidFill>
                  <a:srgbClr val="0DAF0D"/>
                </a:solidFill>
              </a:rPr>
              <a:t>녹</a:t>
            </a:r>
            <a:endParaRPr lang="en-US" altLang="ko-KR" sz="1400" b="1" dirty="0" smtClean="0">
              <a:solidFill>
                <a:srgbClr val="0DAF0D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400" b="1" dirty="0" smtClean="0">
                <a:solidFill>
                  <a:srgbClr val="144AEB"/>
                </a:solidFill>
              </a:rPr>
              <a:t>청</a:t>
            </a:r>
            <a:endParaRPr lang="en-US" altLang="ko-KR" sz="1400" b="1" dirty="0" smtClean="0">
              <a:solidFill>
                <a:srgbClr val="144AEB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srgbClr val="A758EE"/>
                </a:solidFill>
              </a:rPr>
              <a:t>자</a:t>
            </a:r>
            <a:endParaRPr lang="en-US" altLang="ko-KR" sz="1400" b="1" dirty="0" smtClean="0">
              <a:solidFill>
                <a:srgbClr val="A758EE"/>
              </a:solidFill>
            </a:endParaRPr>
          </a:p>
          <a:p>
            <a:pPr>
              <a:spcBef>
                <a:spcPts val="1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srgbClr val="C1C1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</a:t>
            </a:r>
            <a:endParaRPr lang="en-US" altLang="ko-KR" sz="1400" b="1" dirty="0" smtClean="0">
              <a:solidFill>
                <a:srgbClr val="C1C1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백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091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저항값</a:t>
            </a:r>
            <a:r>
              <a:rPr lang="ko-KR" altLang="en-US" dirty="0" smtClean="0"/>
              <a:t> 읽기 연습</a:t>
            </a:r>
            <a:endParaRPr lang="ko-KR" altLang="en-US" dirty="0"/>
          </a:p>
        </p:txBody>
      </p:sp>
      <p:pic>
        <p:nvPicPr>
          <p:cNvPr id="11268" name="Picture 4" descr="ì í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8"/>
          <a:stretch/>
        </p:blipFill>
        <p:spPr bwMode="auto">
          <a:xfrm>
            <a:off x="5407200" y="365126"/>
            <a:ext cx="3657599" cy="409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58400" y="835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2290" name="Picture 2" descr="330 ohm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50" y="129757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ê´ë ¨ ì´ë¯¸ì§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2227">
            <a:off x="1752033" y="3322304"/>
            <a:ext cx="2558825" cy="166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560 ohm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029216"/>
            <a:ext cx="1737983" cy="173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ê´ë ¨ ì´ë¯¸ì§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463" y="4536592"/>
            <a:ext cx="2090825" cy="211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20137306">
            <a:off x="722432" y="2118455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2"/>
                </a:solidFill>
                <a:latin typeface="+mj-ea"/>
                <a:ea typeface="+mj-ea"/>
              </a:rPr>
              <a:t>33</a:t>
            </a:r>
            <a:r>
              <a:rPr lang="en-US" altLang="ko-KR" sz="2400" b="1" dirty="0" smtClean="0">
                <a:latin typeface="+mj-ea"/>
                <a:ea typeface="+mj-ea"/>
              </a:rPr>
              <a:t> x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en-US" altLang="ko-KR" sz="2400" b="1" dirty="0" smtClean="0">
                <a:latin typeface="+mj-ea"/>
                <a:ea typeface="+mj-ea"/>
              </a:rPr>
              <a:t> = </a:t>
            </a:r>
            <a:r>
              <a:rPr lang="en-US" altLang="ko-KR" sz="2400" b="1" dirty="0" smtClean="0">
                <a:solidFill>
                  <a:srgbClr val="FF0000"/>
                </a:solidFill>
                <a:latin typeface="+mj-ea"/>
                <a:ea typeface="+mj-ea"/>
              </a:rPr>
              <a:t>330</a:t>
            </a:r>
            <a:r>
              <a:rPr lang="el-GR" altLang="ko-KR" sz="2400" b="1" dirty="0" smtClean="0">
                <a:latin typeface="+mj-ea"/>
                <a:ea typeface="+mj-ea"/>
              </a:rPr>
              <a:t>Ω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 rot="203001">
            <a:off x="1856755" y="3566980"/>
            <a:ext cx="268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en-US" altLang="ko-KR" sz="2400" b="1" dirty="0" smtClean="0">
                <a:latin typeface="+mj-ea"/>
                <a:ea typeface="+mj-ea"/>
              </a:rPr>
              <a:t>0 x </a:t>
            </a:r>
            <a:r>
              <a:rPr lang="en-US" altLang="ko-KR" sz="2400" b="1" dirty="0" smtClean="0">
                <a:solidFill>
                  <a:srgbClr val="FF0000"/>
                </a:solidFill>
                <a:latin typeface="+mj-ea"/>
                <a:ea typeface="+mj-ea"/>
              </a:rPr>
              <a:t>100</a:t>
            </a:r>
            <a:r>
              <a:rPr lang="en-US" altLang="ko-KR" sz="2400" b="1" dirty="0" smtClean="0">
                <a:latin typeface="+mj-ea"/>
                <a:ea typeface="+mj-ea"/>
              </a:rPr>
              <a:t> = </a:t>
            </a:r>
            <a:r>
              <a:rPr lang="en-US" altLang="ko-KR" sz="2400" b="1" dirty="0" smtClean="0">
                <a:solidFill>
                  <a:srgbClr val="FF0000"/>
                </a:solidFill>
                <a:latin typeface="+mj-ea"/>
                <a:ea typeface="+mj-ea"/>
              </a:rPr>
              <a:t>1K</a:t>
            </a:r>
            <a:r>
              <a:rPr lang="el-GR" altLang="ko-KR" sz="2400" b="1" dirty="0" smtClean="0">
                <a:latin typeface="+mj-ea"/>
                <a:ea typeface="+mj-ea"/>
              </a:rPr>
              <a:t>Ω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 rot="2765358">
            <a:off x="554845" y="4505287"/>
            <a:ext cx="268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50"/>
                </a:solidFill>
                <a:latin typeface="+mj-ea"/>
                <a:ea typeface="+mj-ea"/>
              </a:rPr>
              <a:t>5</a:t>
            </a:r>
            <a:r>
              <a:rPr lang="en-US" altLang="ko-KR" sz="2400" b="1" dirty="0" smtClean="0">
                <a:solidFill>
                  <a:srgbClr val="0000FF"/>
                </a:solidFill>
                <a:latin typeface="+mj-ea"/>
                <a:ea typeface="+mj-ea"/>
              </a:rPr>
              <a:t>6</a:t>
            </a:r>
            <a:r>
              <a:rPr lang="en-US" altLang="ko-KR" sz="2400" b="1" dirty="0" smtClean="0">
                <a:latin typeface="+mj-ea"/>
                <a:ea typeface="+mj-ea"/>
              </a:rPr>
              <a:t> x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en-US" altLang="ko-KR" sz="2400" b="1" dirty="0" smtClean="0">
                <a:latin typeface="+mj-ea"/>
                <a:ea typeface="+mj-ea"/>
              </a:rPr>
              <a:t> = </a:t>
            </a:r>
            <a:r>
              <a:rPr lang="en-US" altLang="ko-KR" sz="2400" b="1" dirty="0" smtClean="0">
                <a:solidFill>
                  <a:srgbClr val="FF0000"/>
                </a:solidFill>
                <a:latin typeface="+mj-ea"/>
                <a:ea typeface="+mj-ea"/>
              </a:rPr>
              <a:t>560</a:t>
            </a:r>
            <a:r>
              <a:rPr lang="el-GR" altLang="ko-KR" sz="2400" b="1" dirty="0" smtClean="0">
                <a:latin typeface="+mj-ea"/>
                <a:ea typeface="+mj-ea"/>
              </a:rPr>
              <a:t>Ω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 rot="2765358">
            <a:off x="5177338" y="5292442"/>
            <a:ext cx="268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9C3209"/>
                </a:solidFill>
                <a:latin typeface="+mj-ea"/>
                <a:ea typeface="+mj-ea"/>
              </a:rPr>
              <a:t>1</a:t>
            </a:r>
            <a:r>
              <a:rPr lang="en-US" altLang="ko-KR" sz="2400" b="1" dirty="0" smtClean="0">
                <a:latin typeface="+mj-ea"/>
                <a:ea typeface="+mj-ea"/>
              </a:rPr>
              <a:t>0 x </a:t>
            </a:r>
            <a:r>
              <a:rPr lang="en-US" altLang="ko-KR" sz="2400" b="1" dirty="0" smtClean="0">
                <a:solidFill>
                  <a:srgbClr val="FF9805"/>
                </a:solidFill>
                <a:latin typeface="+mj-ea"/>
                <a:ea typeface="+mj-ea"/>
              </a:rPr>
              <a:t>1K</a:t>
            </a:r>
            <a:r>
              <a:rPr lang="en-US" altLang="ko-KR" sz="2400" b="1" dirty="0" smtClean="0">
                <a:latin typeface="+mj-ea"/>
                <a:ea typeface="+mj-ea"/>
              </a:rPr>
              <a:t> = </a:t>
            </a:r>
            <a:r>
              <a:rPr lang="en-US" altLang="ko-KR" sz="2400" b="1" dirty="0" smtClean="0">
                <a:solidFill>
                  <a:srgbClr val="FF0000"/>
                </a:solidFill>
                <a:latin typeface="+mj-ea"/>
                <a:ea typeface="+mj-ea"/>
              </a:rPr>
              <a:t>10K</a:t>
            </a:r>
            <a:r>
              <a:rPr lang="el-GR" altLang="ko-KR" sz="2400" b="1" dirty="0" smtClean="0">
                <a:latin typeface="+mj-ea"/>
                <a:ea typeface="+mj-ea"/>
              </a:rPr>
              <a:t>Ω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121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456765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4530586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4159121" y="4543956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448" y="498056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6333" y="3056676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옴의 법칙 </a:t>
            </a:r>
            <a:r>
              <a:rPr lang="en-US" altLang="ko-KR" dirty="0" smtClean="0"/>
              <a:t>(Ohm‘s Law) (</a:t>
            </a:r>
            <a:r>
              <a:rPr lang="ko-KR" altLang="en-US" dirty="0" smtClean="0"/>
              <a:t>복습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1077" y="1369717"/>
            <a:ext cx="2234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???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5509" y="3073224"/>
            <a:ext cx="1733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39293" y="4969300"/>
            <a:ext cx="1709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694654" y="2081307"/>
            <a:ext cx="1699200" cy="917103"/>
            <a:chOff x="1800000" y="1318316"/>
            <a:chExt cx="1699200" cy="917103"/>
          </a:xfrm>
        </p:grpSpPr>
        <p:sp>
          <p:nvSpPr>
            <p:cNvPr id="4" name="직사각형 3"/>
            <p:cNvSpPr/>
            <p:nvPr/>
          </p:nvSpPr>
          <p:spPr>
            <a:xfrm>
              <a:off x="1800000" y="1624086"/>
              <a:ext cx="1699200" cy="3407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2" descr="330 ohm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" t="19333" r="-100" b="22864"/>
            <a:stretch/>
          </p:blipFill>
          <p:spPr bwMode="auto">
            <a:xfrm rot="1292267">
              <a:off x="1854260" y="1318316"/>
              <a:ext cx="1610024" cy="91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/>
          <p:cNvSpPr txBox="1"/>
          <p:nvPr/>
        </p:nvSpPr>
        <p:spPr>
          <a:xfrm>
            <a:off x="4871851" y="1371510"/>
            <a:ext cx="2234793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330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56582" y="1196265"/>
                <a:ext cx="2062800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ko-KR" altLang="en-US" sz="3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2" y="1196265"/>
                <a:ext cx="2062800" cy="1033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772928" y="5627029"/>
                <a:ext cx="7031871" cy="1052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330</m:t>
                          </m:r>
                        </m:den>
                      </m:f>
                      <m:r>
                        <a:rPr lang="en-US" altLang="ko-KR" sz="3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0.015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ko-KR" altLang="en-US" sz="3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28" y="5627029"/>
                <a:ext cx="7031871" cy="1052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모서리가 둥근 사각형 설명선 5"/>
              <p:cNvSpPr/>
              <p:nvPr/>
            </p:nvSpPr>
            <p:spPr>
              <a:xfrm>
                <a:off x="7084535" y="4186404"/>
                <a:ext cx="1934441" cy="1052068"/>
              </a:xfrm>
              <a:prstGeom prst="wedgeRoundRectCallout">
                <a:avLst>
                  <a:gd name="adj1" fmla="val -72758"/>
                  <a:gd name="adj2" fmla="val 129003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ko-KR" i="1" dirty="0" smtClean="0">
                    <a:solidFill>
                      <a:schemeClr val="tx1"/>
                    </a:solidFill>
                  </a:rPr>
                  <a:t>A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 = 1000</a:t>
                </a:r>
                <a:r>
                  <a:rPr lang="en-US" altLang="ko-KR" i="1" dirty="0" smtClean="0">
                    <a:solidFill>
                      <a:schemeClr val="tx1"/>
                    </a:solidFill>
                  </a:rPr>
                  <a:t>mA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𝑚𝐴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모서리가 둥근 사각형 설명선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535" y="4186404"/>
                <a:ext cx="1934441" cy="1052068"/>
              </a:xfrm>
              <a:prstGeom prst="wedgeRoundRectCallout">
                <a:avLst>
                  <a:gd name="adj1" fmla="val -72758"/>
                  <a:gd name="adj2" fmla="val 129003"/>
                  <a:gd name="adj3" fmla="val 16667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5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 animBg="1"/>
      <p:bldP spid="40" grpId="0"/>
      <p:bldP spid="46" grpId="0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699839" y="122902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전기회로에 흐르는 전류는 </a:t>
            </a:r>
            <a:r>
              <a:rPr lang="ko-KR" altLang="en-US" sz="2400" u="sng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전압에 비례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하고 </a:t>
            </a:r>
            <a:r>
              <a:rPr lang="ko-KR" altLang="en-US" sz="2400" u="sng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저항에 반비례</a:t>
            </a:r>
            <a:endParaRPr lang="ko-KR" altLang="en-US" sz="2400" u="sng" dirty="0">
              <a:solidFill>
                <a:schemeClr val="accent1">
                  <a:lumMod val="7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옴의 법칙 </a:t>
            </a:r>
            <a:r>
              <a:rPr lang="en-US" altLang="ko-KR" dirty="0" smtClean="0"/>
              <a:t>(Ohm‘s Law)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99839" y="1891111"/>
                <a:ext cx="2062800" cy="1550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5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5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5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ko-KR" sz="5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ko-KR" altLang="en-US" sz="5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9" y="1891111"/>
                <a:ext cx="2062800" cy="15503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133" y="1704509"/>
            <a:ext cx="2618977" cy="20624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59037" y="4077665"/>
                <a:ext cx="2608507" cy="6154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l-GR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endParaRPr lang="ko-KR" alt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37" y="4077665"/>
                <a:ext cx="2608507" cy="6154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59037" y="4974107"/>
                <a:ext cx="2608507" cy="6154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m:rPr>
                            <m:sty m:val="p"/>
                          </m:rPr>
                          <a:rPr lang="el-GR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endParaRPr lang="ko-KR" alt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37" y="4974107"/>
                <a:ext cx="2608507" cy="61542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59037" y="5770743"/>
                <a:ext cx="2608507" cy="6154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0.01</m:t>
                        </m:r>
                        <m:r>
                          <m:rPr>
                            <m:sty m:val="p"/>
                          </m:rPr>
                          <a:rPr lang="el-GR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endParaRPr lang="ko-KR" alt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37" y="5770743"/>
                <a:ext cx="2608507" cy="61542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39085" y="4412309"/>
                <a:ext cx="4807933" cy="883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ko-KR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m:rPr>
                            <m:sty m:val="p"/>
                          </m:rPr>
                          <a:rPr lang="el-GR" altLang="ko-KR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altLang="ko-KR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4000" dirty="0" smtClean="0">
                    <a:solidFill>
                      <a:srgbClr val="FF0000"/>
                    </a:solidFill>
                  </a:rPr>
                  <a:t> </a:t>
                </a:r>
                <a:endParaRPr lang="ko-KR" alt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085" y="4412309"/>
                <a:ext cx="4807933" cy="88312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162394" y="4546095"/>
                <a:ext cx="1933115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10000</m:t>
                    </m:r>
                    <m:r>
                      <a:rPr lang="en-US" altLang="ko-KR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4000" dirty="0" smtClean="0">
                    <a:solidFill>
                      <a:srgbClr val="FF0000"/>
                    </a:solidFill>
                  </a:rPr>
                  <a:t> </a:t>
                </a:r>
                <a:endParaRPr lang="ko-KR" alt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394" y="4546095"/>
                <a:ext cx="1933115" cy="61555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3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³¼ì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47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ê³¼ì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3850"/>
            <a:ext cx="4842934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³¼ì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621" y="3702205"/>
            <a:ext cx="5595379" cy="315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53462" y="1292561"/>
            <a:ext cx="6545382" cy="461665"/>
          </a:xfrm>
          <a:prstGeom prst="rect">
            <a:avLst/>
          </a:prstGeom>
          <a:solidFill>
            <a:srgbClr val="FFD9D9">
              <a:alpha val="41176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전기회로에서 저항 없이 전류가 흐르면 위험</a:t>
            </a:r>
            <a:r>
              <a:rPr lang="en-US" altLang="ko-KR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!</a:t>
            </a:r>
            <a:r>
              <a:rPr lang="ko-KR" altLang="en-US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endParaRPr lang="ko-KR" altLang="en-US" sz="2400" u="sng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52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3163595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5172563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5135498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958971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645040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61684" y="2817915"/>
            <a:ext cx="1152000" cy="676957"/>
            <a:chOff x="3965865" y="263877"/>
            <a:chExt cx="1152000" cy="676957"/>
          </a:xfrm>
        </p:grpSpPr>
        <p:sp>
          <p:nvSpPr>
            <p:cNvPr id="11" name="직사각형 10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159121" y="5148868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558165" y="208879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89406" y="3800133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59121" y="2082900"/>
            <a:ext cx="1640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78582" y="3816681"/>
            <a:ext cx="1733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08550" y="5557480"/>
            <a:ext cx="11929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5V 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27387" y="3808407"/>
            <a:ext cx="1809055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b="1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∞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단락</a:t>
            </a:r>
            <a:r>
              <a:rPr lang="en-US" altLang="ko-KR" dirty="0" smtClean="0"/>
              <a:t>(short, </a:t>
            </a:r>
            <a:r>
              <a:rPr lang="ko-KR" altLang="en-US" dirty="0" smtClean="0"/>
              <a:t>합선</a:t>
            </a:r>
            <a:r>
              <a:rPr lang="en-US" altLang="ko-KR" dirty="0" smtClean="0"/>
              <a:t>) </a:t>
            </a:r>
            <a:r>
              <a:rPr lang="en-US" altLang="ko-KR" b="1" dirty="0" smtClean="0">
                <a:solidFill>
                  <a:srgbClr val="FF0000"/>
                </a:solidFill>
              </a:rPr>
              <a:t>&lt;= </a:t>
            </a:r>
            <a:r>
              <a:rPr lang="ko-KR" altLang="en-US" b="1" dirty="0" smtClean="0">
                <a:solidFill>
                  <a:srgbClr val="FF0000"/>
                </a:solidFill>
              </a:rPr>
              <a:t>주의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0" name="&quot;없음&quot; 기호 39"/>
          <p:cNvSpPr/>
          <p:nvPr/>
        </p:nvSpPr>
        <p:spPr>
          <a:xfrm>
            <a:off x="2281929" y="1889075"/>
            <a:ext cx="4400032" cy="4444591"/>
          </a:xfrm>
          <a:prstGeom prst="noSmoking">
            <a:avLst>
              <a:gd name="adj" fmla="val 987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648" y="116703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전기회로에서 부하</a:t>
            </a:r>
            <a:r>
              <a:rPr lang="en-US" altLang="ko-KR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저항</a:t>
            </a:r>
            <a:r>
              <a:rPr lang="en-US" altLang="ko-KR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r>
              <a:rPr lang="ko-KR" altLang="en-US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없이 </a:t>
            </a:r>
            <a:r>
              <a:rPr lang="en-US" altLang="ko-KR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+, -</a:t>
            </a:r>
            <a:r>
              <a:rPr lang="ko-KR" altLang="en-US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가 연결되는 회로</a:t>
            </a:r>
            <a:endParaRPr lang="ko-KR" altLang="en-US" sz="2400" u="sng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13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 animBg="1"/>
      <p:bldP spid="39" grpId="0"/>
      <p:bldP spid="40" grpId="0" animBg="1"/>
      <p:bldP spid="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단락</a:t>
            </a:r>
            <a:r>
              <a:rPr lang="en-US" altLang="ko-KR" dirty="0" smtClean="0"/>
              <a:t>(short, </a:t>
            </a:r>
            <a:r>
              <a:rPr lang="ko-KR" altLang="en-US" dirty="0" smtClean="0"/>
              <a:t>합선</a:t>
            </a:r>
            <a:r>
              <a:rPr lang="en-US" altLang="ko-KR" dirty="0" smtClean="0"/>
              <a:t>) </a:t>
            </a:r>
            <a:r>
              <a:rPr lang="ko-KR" altLang="en-US" dirty="0"/>
              <a:t>예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&lt;= </a:t>
            </a:r>
            <a:r>
              <a:rPr lang="ko-KR" altLang="en-US" b="1" dirty="0" smtClean="0">
                <a:solidFill>
                  <a:srgbClr val="FF0000"/>
                </a:solidFill>
              </a:rPr>
              <a:t>주의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88" y="1323819"/>
            <a:ext cx="1491653" cy="16706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88" y="3168303"/>
            <a:ext cx="1668606" cy="2311555"/>
          </a:xfrm>
          <a:prstGeom prst="rect">
            <a:avLst/>
          </a:prstGeom>
        </p:spPr>
      </p:pic>
      <p:pic>
        <p:nvPicPr>
          <p:cNvPr id="13322" name="Picture 10" descr="í©ì 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829" y="2782145"/>
            <a:ext cx="3568931" cy="275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1226" y="1208375"/>
            <a:ext cx="3219450" cy="141922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79344" y="5783961"/>
            <a:ext cx="872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부품에서 열 발생</a:t>
            </a:r>
            <a:r>
              <a:rPr lang="en-US" altLang="ko-KR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타는 냄새</a:t>
            </a:r>
            <a:r>
              <a:rPr lang="en-US" altLang="ko-KR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연기 등이 나면 즉시 전원 차단</a:t>
            </a:r>
            <a:r>
              <a:rPr lang="en-US" altLang="ko-KR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!</a:t>
            </a:r>
            <a:endParaRPr lang="ko-KR" altLang="en-US" sz="2400" u="sng" dirty="0">
              <a:solidFill>
                <a:srgbClr val="0000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9344" y="6191572"/>
            <a:ext cx="850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=&gt; </a:t>
            </a:r>
            <a:r>
              <a:rPr lang="ko-KR" altLang="en-US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전원 플러그 뽑기</a:t>
            </a:r>
            <a:r>
              <a:rPr lang="en-US" altLang="ko-KR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컴퓨터와 연결된 </a:t>
            </a:r>
            <a:r>
              <a:rPr lang="en-US" altLang="ko-KR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USB </a:t>
            </a:r>
            <a:r>
              <a:rPr lang="ko-KR" altLang="en-US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케이블 분리 등</a:t>
            </a:r>
            <a:endParaRPr lang="ko-KR" altLang="en-US" sz="2400" u="sng" dirty="0">
              <a:solidFill>
                <a:srgbClr val="0000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99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연결 절대 금지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250" y="2545819"/>
            <a:ext cx="5425786" cy="2641187"/>
          </a:xfrm>
          <a:prstGeom prst="rect">
            <a:avLst/>
          </a:prstGeom>
        </p:spPr>
      </p:pic>
      <p:sp>
        <p:nvSpPr>
          <p:cNvPr id="4" name="&quot;없음&quot; 기호 3"/>
          <p:cNvSpPr/>
          <p:nvPr/>
        </p:nvSpPr>
        <p:spPr>
          <a:xfrm>
            <a:off x="3448800" y="3336218"/>
            <a:ext cx="1044000" cy="1060523"/>
          </a:xfrm>
          <a:prstGeom prst="noSmoking">
            <a:avLst>
              <a:gd name="adj" fmla="val 987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77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다이오드</a:t>
            </a:r>
            <a:r>
              <a:rPr lang="en-US" altLang="ko-KR" dirty="0" smtClean="0"/>
              <a:t>(diode)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03219"/>
            <a:ext cx="7886700" cy="145598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전류가 한 방향</a:t>
            </a:r>
            <a:r>
              <a:rPr lang="en-US" altLang="ko-KR" dirty="0" smtClean="0"/>
              <a:t>(</a:t>
            </a:r>
            <a:r>
              <a:rPr lang="ko-KR" altLang="en-US" dirty="0" smtClean="0"/>
              <a:t>순방향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으로만 흐르는 소자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극성이 있음</a:t>
            </a:r>
            <a:r>
              <a:rPr lang="en-US" altLang="ko-KR" dirty="0" smtClean="0"/>
              <a:t>.   </a:t>
            </a:r>
            <a:r>
              <a:rPr lang="ko-KR" altLang="en-US" dirty="0" smtClean="0"/>
              <a:t>저항은 극성이 없음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교류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직류 변환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역전압</a:t>
            </a:r>
            <a:r>
              <a:rPr lang="ko-KR" altLang="en-US" dirty="0" smtClean="0"/>
              <a:t> 방지 회로 등에 활용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 smtClean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 smtClean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  <p:pic>
        <p:nvPicPr>
          <p:cNvPr id="19460" name="Picture 4" descr="ë¤ì´ì¤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013" y="4451880"/>
            <a:ext cx="4497946" cy="212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4945784" y="3581400"/>
            <a:ext cx="2888673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4945783" y="3855157"/>
            <a:ext cx="2888673" cy="480230"/>
            <a:chOff x="4945783" y="3730467"/>
            <a:chExt cx="2888673" cy="480230"/>
          </a:xfrm>
        </p:grpSpPr>
        <p:cxnSp>
          <p:nvCxnSpPr>
            <p:cNvPr id="10" name="직선 화살표 연결선 9"/>
            <p:cNvCxnSpPr/>
            <p:nvPr/>
          </p:nvCxnSpPr>
          <p:spPr>
            <a:xfrm flipH="1">
              <a:off x="4945783" y="3970582"/>
              <a:ext cx="2888673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&quot;없음&quot; 기호 10"/>
            <p:cNvSpPr/>
            <p:nvPr/>
          </p:nvSpPr>
          <p:spPr>
            <a:xfrm>
              <a:off x="6163128" y="3730467"/>
              <a:ext cx="453982" cy="480230"/>
            </a:xfrm>
            <a:prstGeom prst="noSmoking">
              <a:avLst>
                <a:gd name="adj" fmla="val 987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9462" name="Picture 6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11" y="3640411"/>
            <a:ext cx="3037898" cy="236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68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LED (</a:t>
            </a:r>
            <a:r>
              <a:rPr lang="en-US" altLang="ko-KR" b="1" dirty="0" smtClean="0"/>
              <a:t>L</a:t>
            </a:r>
            <a:r>
              <a:rPr lang="en-US" altLang="ko-KR" dirty="0" smtClean="0"/>
              <a:t>ight </a:t>
            </a:r>
            <a:r>
              <a:rPr lang="en-US" altLang="ko-KR" b="1" dirty="0" smtClean="0"/>
              <a:t>E</a:t>
            </a:r>
            <a:r>
              <a:rPr lang="en-US" altLang="ko-KR" dirty="0" smtClean="0"/>
              <a:t>mitting </a:t>
            </a:r>
            <a:r>
              <a:rPr lang="en-US" altLang="ko-KR" b="1" dirty="0" smtClean="0"/>
              <a:t>D</a:t>
            </a:r>
            <a:r>
              <a:rPr lang="en-US" altLang="ko-KR" dirty="0" smtClean="0"/>
              <a:t>iode)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33575"/>
          </a:xfrm>
        </p:spPr>
        <p:txBody>
          <a:bodyPr/>
          <a:lstStyle/>
          <a:p>
            <a:r>
              <a:rPr lang="ko-KR" altLang="en-US" dirty="0" smtClean="0"/>
              <a:t>순방향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전압이 걸리면 빛을 내는 다이오드</a:t>
            </a:r>
            <a:endParaRPr lang="en-US" altLang="ko-KR" dirty="0" smtClean="0"/>
          </a:p>
          <a:p>
            <a:r>
              <a:rPr lang="ko-KR" altLang="en-US" dirty="0" smtClean="0"/>
              <a:t>간단한 정보를 표시하는 용도로 활용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0482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03888">
            <a:off x="505243" y="2989859"/>
            <a:ext cx="3106266" cy="310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LED ìì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178" y="3412108"/>
            <a:ext cx="2068079" cy="226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63" y="2492215"/>
            <a:ext cx="1760487" cy="38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>
          <a:xfrm rot="12471343" flipV="1">
            <a:off x="2961620" y="4849401"/>
            <a:ext cx="1476096" cy="86063"/>
          </a:xfrm>
          <a:prstGeom prst="rightArrow">
            <a:avLst>
              <a:gd name="adj1" fmla="val 50000"/>
              <a:gd name="adj2" fmla="val 1024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965192" y="3839859"/>
            <a:ext cx="61841" cy="66967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49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647700"/>
            <a:ext cx="7886700" cy="1042989"/>
          </a:xfrm>
        </p:spPr>
        <p:txBody>
          <a:bodyPr/>
          <a:lstStyle/>
          <a:p>
            <a:r>
              <a:rPr lang="ko-KR" altLang="en-US" dirty="0" smtClean="0"/>
              <a:t>회로</a:t>
            </a:r>
            <a:r>
              <a:rPr lang="en-US" altLang="ko-KR" dirty="0" smtClean="0"/>
              <a:t>(Circuit)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기능을 수행하기 위해 전자 부품들이 서로 연결되어 있는 것</a:t>
            </a:r>
            <a:endParaRPr lang="en-US" altLang="ko-KR" dirty="0" smtClean="0"/>
          </a:p>
          <a:p>
            <a:r>
              <a:rPr lang="ko-KR" altLang="en-US" dirty="0" smtClean="0"/>
              <a:t>전원</a:t>
            </a:r>
            <a:r>
              <a:rPr lang="en-US" altLang="ko-KR" dirty="0" smtClean="0"/>
              <a:t>(VCC)</a:t>
            </a:r>
            <a:r>
              <a:rPr lang="ko-KR" altLang="en-US" dirty="0" smtClean="0"/>
              <a:t>과 접지</a:t>
            </a:r>
            <a:r>
              <a:rPr lang="en-US" altLang="ko-KR" dirty="0" smtClean="0"/>
              <a:t>(GND)</a:t>
            </a:r>
            <a:r>
              <a:rPr lang="ko-KR" altLang="en-US" dirty="0" smtClean="0"/>
              <a:t>는 반드시 존재</a:t>
            </a:r>
            <a:endParaRPr lang="en-US" altLang="ko-KR" dirty="0" smtClean="0"/>
          </a:p>
          <a:p>
            <a:r>
              <a:rPr lang="ko-KR" altLang="en-US" dirty="0" smtClean="0"/>
              <a:t>중간 끊어짐 없이 전원에서 출발하여 접지까지 연결되어야 함</a:t>
            </a:r>
            <a:endParaRPr lang="en-US" altLang="ko-KR" dirty="0" smtClean="0"/>
          </a:p>
          <a:p>
            <a:r>
              <a:rPr lang="ko-KR" altLang="en-US" dirty="0" smtClean="0"/>
              <a:t>각 부품들의 정격에 맞는 전압과 전류가 연결되어야 함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전자회로 용어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14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</a:rPr>
              <a:t>LED </a:t>
            </a:r>
            <a:r>
              <a:rPr lang="ko-KR" altLang="en-US" dirty="0" smtClean="0"/>
              <a:t>저항 값 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086" y="4369965"/>
            <a:ext cx="8115300" cy="67627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LED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저항값</a:t>
            </a:r>
            <a:r>
              <a:rPr lang="ko-KR" altLang="en-US" dirty="0" smtClean="0"/>
              <a:t> 계산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471612"/>
            <a:ext cx="4981575" cy="26871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67423" y="1471612"/>
            <a:ext cx="2562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+mn-ea"/>
              </a:rPr>
              <a:t>정확한 </a:t>
            </a:r>
            <a:r>
              <a:rPr lang="ko-KR" altLang="en-US" sz="1400" b="1" dirty="0" smtClean="0">
                <a:latin typeface="+mn-ea"/>
              </a:rPr>
              <a:t>스펙은 </a:t>
            </a:r>
            <a:r>
              <a:rPr lang="en-US" altLang="ko-KR" sz="1400" b="1" dirty="0">
                <a:latin typeface="+mn-ea"/>
              </a:rPr>
              <a:t>LED</a:t>
            </a:r>
            <a:r>
              <a:rPr lang="ko-KR" altLang="en-US" sz="1400" b="1" dirty="0">
                <a:latin typeface="+mn-ea"/>
              </a:rPr>
              <a:t>의 </a:t>
            </a:r>
            <a:r>
              <a:rPr lang="ko-KR" altLang="en-US" sz="1400" b="1" dirty="0" smtClean="0">
                <a:latin typeface="+mn-ea"/>
              </a:rPr>
              <a:t>데이터시트를 살펴봐야하나 </a:t>
            </a:r>
            <a:r>
              <a:rPr lang="ko-KR" altLang="en-US" sz="1400" b="1" dirty="0">
                <a:latin typeface="+mn-ea"/>
              </a:rPr>
              <a:t>데이터 시트가 없는 경우 </a:t>
            </a:r>
            <a:r>
              <a:rPr lang="ko-KR" altLang="en-US" sz="1400" b="1" dirty="0" smtClean="0">
                <a:latin typeface="+mn-ea"/>
              </a:rPr>
              <a:t>표 </a:t>
            </a:r>
            <a:r>
              <a:rPr lang="ko-KR" altLang="en-US" sz="1400" b="1" dirty="0">
                <a:latin typeface="+mn-ea"/>
              </a:rPr>
              <a:t>참고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114424" y="4889552"/>
            <a:ext cx="7515225" cy="1035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 smtClean="0"/>
              <a:t>저항값</a:t>
            </a:r>
            <a:r>
              <a:rPr lang="ko-KR" altLang="en-US" sz="2000" dirty="0" smtClean="0"/>
              <a:t> </a:t>
            </a:r>
            <a:r>
              <a:rPr lang="en-US" altLang="ko-KR" sz="2000" dirty="0" smtClean="0">
                <a:latin typeface="+mj-ea"/>
                <a:ea typeface="+mj-ea"/>
              </a:rPr>
              <a:t>= (</a:t>
            </a:r>
            <a:r>
              <a:rPr lang="ko-KR" altLang="en-US" sz="2000" dirty="0">
                <a:latin typeface="+mj-ea"/>
                <a:ea typeface="+mj-ea"/>
              </a:rPr>
              <a:t>입력 전압 </a:t>
            </a:r>
            <a:r>
              <a:rPr lang="en-US" altLang="ko-KR" sz="2000" dirty="0">
                <a:latin typeface="+mj-ea"/>
                <a:ea typeface="+mj-ea"/>
              </a:rPr>
              <a:t>- LED </a:t>
            </a:r>
            <a:r>
              <a:rPr lang="ko-KR" altLang="en-US" sz="2000" dirty="0">
                <a:latin typeface="+mj-ea"/>
                <a:ea typeface="+mj-ea"/>
              </a:rPr>
              <a:t>전압</a:t>
            </a:r>
            <a:r>
              <a:rPr lang="en-US" altLang="ko-KR" sz="2000" dirty="0">
                <a:latin typeface="+mj-ea"/>
                <a:ea typeface="+mj-ea"/>
              </a:rPr>
              <a:t>) / LED </a:t>
            </a:r>
            <a:r>
              <a:rPr lang="ko-KR" altLang="en-US" sz="2000" dirty="0" smtClean="0">
                <a:latin typeface="+mj-ea"/>
                <a:ea typeface="+mj-ea"/>
              </a:rPr>
              <a:t>전류</a:t>
            </a:r>
            <a:endParaRPr lang="en-US" altLang="ko-KR" sz="2000" dirty="0" smtClean="0">
              <a:latin typeface="+mj-ea"/>
              <a:ea typeface="+mj-ea"/>
            </a:endParaRPr>
          </a:p>
          <a:p>
            <a:r>
              <a:rPr lang="ko-KR" altLang="en-US" sz="2000" dirty="0" smtClean="0"/>
              <a:t>일반</a:t>
            </a:r>
            <a:r>
              <a:rPr lang="en-US" altLang="ko-KR" sz="2000" dirty="0" smtClean="0"/>
              <a:t> : </a:t>
            </a:r>
            <a:r>
              <a:rPr lang="en-US" altLang="ko-KR" sz="2000" dirty="0" smtClean="0">
                <a:sym typeface="Wingdings" panose="05000000000000000000" pitchFamily="2" charset="2"/>
              </a:rPr>
              <a:t>R=(5-2)/0.02   R = 150</a:t>
            </a:r>
            <a:r>
              <a:rPr lang="el-GR" altLang="ko-KR" sz="2000" b="1" dirty="0" smtClean="0">
                <a:latin typeface="+mj-ea"/>
              </a:rPr>
              <a:t> </a:t>
            </a:r>
            <a:r>
              <a:rPr lang="el-GR" altLang="ko-KR" sz="2000" b="1" dirty="0">
                <a:latin typeface="+mj-ea"/>
              </a:rPr>
              <a:t>Ω</a:t>
            </a:r>
            <a:endParaRPr lang="en-US" altLang="ko-KR" sz="2000" dirty="0" smtClean="0"/>
          </a:p>
          <a:p>
            <a:r>
              <a:rPr lang="ko-KR" altLang="en-US" sz="2000" dirty="0" smtClean="0"/>
              <a:t>최대 </a:t>
            </a:r>
            <a:r>
              <a:rPr lang="en-US" altLang="ko-KR" sz="2000" dirty="0" smtClean="0"/>
              <a:t>: </a:t>
            </a:r>
            <a:r>
              <a:rPr lang="en-US" altLang="ko-KR" sz="2000" dirty="0" smtClean="0">
                <a:sym typeface="Wingdings" panose="05000000000000000000" pitchFamily="2" charset="2"/>
              </a:rPr>
              <a:t>R=(5-2)/0.05   R = 250 </a:t>
            </a:r>
            <a:r>
              <a:rPr lang="el-GR" altLang="ko-KR" sz="2000" b="1" dirty="0">
                <a:latin typeface="+mj-ea"/>
              </a:rPr>
              <a:t>Ω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303420" y="2509214"/>
            <a:ext cx="1524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+mn-ea"/>
              </a:rPr>
              <a:t>옴의 법칙</a:t>
            </a:r>
            <a:endParaRPr lang="en-US" altLang="ko-KR" sz="2400" dirty="0" smtClean="0">
              <a:latin typeface="+mn-ea"/>
            </a:endParaRPr>
          </a:p>
          <a:p>
            <a:pPr algn="ctr"/>
            <a:r>
              <a:rPr lang="en-US" altLang="ko-KR" sz="2400" dirty="0" smtClean="0">
                <a:latin typeface="+mn-ea"/>
              </a:rPr>
              <a:t>V = IR</a:t>
            </a:r>
          </a:p>
          <a:p>
            <a:pPr algn="ctr"/>
            <a:r>
              <a:rPr lang="en-US" altLang="ko-KR" sz="2400" dirty="0" smtClean="0">
                <a:latin typeface="+mn-ea"/>
              </a:rPr>
              <a:t>R = V/I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476374" y="6158508"/>
            <a:ext cx="4248151" cy="460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ym typeface="Wingdings" panose="05000000000000000000" pitchFamily="2" charset="2"/>
              </a:rPr>
              <a:t> </a:t>
            </a:r>
            <a:r>
              <a:rPr lang="ko-KR" altLang="en-US" sz="2000" dirty="0" smtClean="0">
                <a:sym typeface="Wingdings" panose="05000000000000000000" pitchFamily="2" charset="2"/>
              </a:rPr>
              <a:t>보통 </a:t>
            </a:r>
            <a:r>
              <a:rPr lang="en-US" altLang="ko-KR" sz="2000" dirty="0" smtClean="0">
                <a:sym typeface="Wingdings" panose="05000000000000000000" pitchFamily="2" charset="2"/>
              </a:rPr>
              <a:t>220</a:t>
            </a:r>
            <a:r>
              <a:rPr lang="el-GR" altLang="ko-KR" sz="2000" b="1" dirty="0">
                <a:latin typeface="+mj-ea"/>
              </a:rPr>
              <a:t> </a:t>
            </a:r>
            <a:r>
              <a:rPr lang="el-GR" altLang="ko-KR" sz="2000" b="1" dirty="0" smtClean="0">
                <a:latin typeface="+mj-ea"/>
              </a:rPr>
              <a:t>Ω</a:t>
            </a:r>
            <a:r>
              <a:rPr lang="en-US" altLang="ko-KR" sz="2000" b="1" dirty="0" smtClean="0">
                <a:latin typeface="+mj-ea"/>
              </a:rPr>
              <a:t> </a:t>
            </a:r>
            <a:r>
              <a:rPr lang="ko-KR" altLang="en-US" sz="2000" dirty="0" smtClean="0">
                <a:latin typeface="+mj-ea"/>
              </a:rPr>
              <a:t>사용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097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ko-KR" altLang="en-US" dirty="0" err="1" smtClean="0"/>
              <a:t>브레드</a:t>
            </a:r>
            <a:r>
              <a:rPr lang="ko-KR" altLang="en-US" dirty="0" smtClean="0"/>
              <a:t> 보드</a:t>
            </a:r>
            <a:r>
              <a:rPr lang="en-US" altLang="ko-KR" dirty="0" smtClean="0"/>
              <a:t>(bread board)</a:t>
            </a:r>
            <a:endParaRPr lang="ko-KR" altLang="en-US" dirty="0"/>
          </a:p>
        </p:txBody>
      </p:sp>
      <p:pic>
        <p:nvPicPr>
          <p:cNvPr id="21506" name="Picture 2" descr="http://www.eduino.kr/web/upload/NNEditor/20170224/%EA%B7%B8%EB%A6%BC1_shop1_0939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4" y="1948656"/>
            <a:ext cx="5995843" cy="448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628650" y="1082928"/>
            <a:ext cx="7886700" cy="72043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dirty="0" smtClean="0"/>
              <a:t>납땜 없이 소자를 꼽아 회로를 쉽게 구성할 수 있음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8166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브레드</a:t>
            </a:r>
            <a:r>
              <a:rPr lang="ko-KR" altLang="en-US" dirty="0" smtClean="0"/>
              <a:t> 보드 내부 연결 상태</a:t>
            </a:r>
            <a:endParaRPr lang="ko-KR" altLang="en-US" dirty="0"/>
          </a:p>
        </p:txBody>
      </p:sp>
      <p:pic>
        <p:nvPicPr>
          <p:cNvPr id="22530" name="Picture 2" descr="http://www.eduino.kr/web/upload/NNEditor/20170224/830_shop1_0939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07585"/>
            <a:ext cx="7208115" cy="465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81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8704" y="2983635"/>
            <a:ext cx="7886700" cy="1325563"/>
          </a:xfrm>
        </p:spPr>
        <p:txBody>
          <a:bodyPr/>
          <a:lstStyle/>
          <a:p>
            <a:r>
              <a:rPr lang="en-US" altLang="ko-KR" dirty="0" smtClean="0"/>
              <a:t>Breadboard </a:t>
            </a:r>
            <a:r>
              <a:rPr lang="ko-KR" altLang="en-US" dirty="0" smtClean="0"/>
              <a:t>내부 연결 살펴보기</a:t>
            </a:r>
            <a:endParaRPr lang="ko-KR" altLang="en-US" dirty="0"/>
          </a:p>
        </p:txBody>
      </p:sp>
      <p:pic>
        <p:nvPicPr>
          <p:cNvPr id="1026" name="Picture 2" descr="fritzi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175" y="1572605"/>
            <a:ext cx="2995757" cy="119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5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4759" y="2618208"/>
            <a:ext cx="78867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회로도 </a:t>
            </a:r>
            <a:r>
              <a:rPr lang="ko-KR" altLang="en-US" dirty="0"/>
              <a:t> </a:t>
            </a:r>
            <a:r>
              <a:rPr lang="ko-KR" altLang="en-US" dirty="0" smtClean="0"/>
              <a:t>            실제 회로 구성</a:t>
            </a:r>
            <a:endParaRPr lang="ko-KR" altLang="en-US" dirty="0"/>
          </a:p>
        </p:txBody>
      </p:sp>
      <p:sp>
        <p:nvSpPr>
          <p:cNvPr id="3" name="오른쪽 화살표 2"/>
          <p:cNvSpPr/>
          <p:nvPr/>
        </p:nvSpPr>
        <p:spPr>
          <a:xfrm>
            <a:off x="2933395" y="2922544"/>
            <a:ext cx="1360627" cy="716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44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LED </a:t>
            </a:r>
            <a:r>
              <a:rPr lang="ko-KR" altLang="en-US" dirty="0" smtClean="0"/>
              <a:t>동작 회로 </a:t>
            </a:r>
            <a:r>
              <a:rPr lang="en-US" altLang="ko-KR" sz="3200" dirty="0" smtClean="0"/>
              <a:t>(</a:t>
            </a:r>
            <a:r>
              <a:rPr lang="ko-KR" altLang="en-US" sz="3200" dirty="0" err="1" smtClean="0"/>
              <a:t>브레드</a:t>
            </a:r>
            <a:r>
              <a:rPr lang="ko-KR" altLang="en-US" sz="3200" dirty="0" smtClean="0"/>
              <a:t> 보드 미사용</a:t>
            </a:r>
            <a:r>
              <a:rPr lang="en-US" altLang="ko-KR" sz="3200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27" y="1414763"/>
            <a:ext cx="3494953" cy="29040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5699" y="3291841"/>
            <a:ext cx="6514001" cy="304665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97050" y="4528109"/>
            <a:ext cx="2882188" cy="175564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07908" y="3986783"/>
            <a:ext cx="463631" cy="5413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400210" y="3986782"/>
            <a:ext cx="419740" cy="100218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74092" y="3986782"/>
            <a:ext cx="1033816" cy="141915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6368967" y="3002887"/>
            <a:ext cx="2011783" cy="2110438"/>
            <a:chOff x="6368967" y="3002887"/>
            <a:chExt cx="2011783" cy="2110438"/>
          </a:xfrm>
        </p:grpSpPr>
        <p:sp>
          <p:nvSpPr>
            <p:cNvPr id="9" name="직사각형 8"/>
            <p:cNvSpPr/>
            <p:nvPr/>
          </p:nvSpPr>
          <p:spPr>
            <a:xfrm>
              <a:off x="6368967" y="3438144"/>
              <a:ext cx="1033816" cy="91074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346934" y="3002887"/>
              <a:ext cx="1033816" cy="91074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824748" y="3785614"/>
              <a:ext cx="556002" cy="132771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874092" y="4988966"/>
            <a:ext cx="2881706" cy="705921"/>
            <a:chOff x="4874092" y="4988966"/>
            <a:chExt cx="2881706" cy="705921"/>
          </a:xfrm>
        </p:grpSpPr>
        <p:sp>
          <p:nvSpPr>
            <p:cNvPr id="13" name="직사각형 12"/>
            <p:cNvSpPr/>
            <p:nvPr/>
          </p:nvSpPr>
          <p:spPr>
            <a:xfrm>
              <a:off x="6181344" y="4988966"/>
              <a:ext cx="1574454" cy="70592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74092" y="5320966"/>
              <a:ext cx="1574454" cy="37392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/>
          <p:cNvSpPr/>
          <p:nvPr/>
        </p:nvSpPr>
        <p:spPr>
          <a:xfrm>
            <a:off x="2450135" y="3339387"/>
            <a:ext cx="1265987" cy="57424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450134" y="1859889"/>
            <a:ext cx="1265987" cy="57424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522607" y="1811387"/>
            <a:ext cx="868393" cy="210224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3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LED </a:t>
            </a:r>
            <a:r>
              <a:rPr lang="ko-KR" altLang="en-US" dirty="0" smtClean="0"/>
              <a:t>동작 회로 </a:t>
            </a:r>
            <a:r>
              <a:rPr lang="en-US" altLang="ko-KR" sz="3200" dirty="0" smtClean="0"/>
              <a:t>(</a:t>
            </a:r>
            <a:r>
              <a:rPr lang="ko-KR" altLang="en-US" sz="3200" dirty="0" err="1" smtClean="0"/>
              <a:t>브레드</a:t>
            </a:r>
            <a:r>
              <a:rPr lang="ko-KR" altLang="en-US" sz="3200" dirty="0" smtClean="0"/>
              <a:t> 보드 미사용</a:t>
            </a:r>
            <a:r>
              <a:rPr lang="en-US" altLang="ko-KR" sz="3200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27" y="1414763"/>
            <a:ext cx="3494953" cy="29040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5699" y="3291841"/>
            <a:ext cx="6514001" cy="30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3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LED </a:t>
            </a:r>
            <a:r>
              <a:rPr lang="ko-KR" altLang="en-US" dirty="0" smtClean="0"/>
              <a:t>동작 회로 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브레드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보드 사용</a:t>
            </a:r>
            <a:r>
              <a:rPr lang="en-US" altLang="ko-KR" sz="2800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39" y="3335362"/>
            <a:ext cx="5801605" cy="31802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27" y="1414763"/>
            <a:ext cx="3494953" cy="290401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305549" y="6201613"/>
            <a:ext cx="2209801" cy="210250"/>
            <a:chOff x="6213764" y="1687823"/>
            <a:chExt cx="2209801" cy="21025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6425683" y="1690689"/>
              <a:ext cx="1997882" cy="207384"/>
            </a:xfrm>
            <a:prstGeom prst="roundRect">
              <a:avLst/>
            </a:prstGeom>
            <a:solidFill>
              <a:srgbClr val="FFD9D9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</a:rPr>
                <a:t>Week02/01-LED, Battery, Breadboard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13764" y="1687823"/>
              <a:ext cx="211919" cy="210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322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동작 회로 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아두이노</a:t>
            </a:r>
            <a:r>
              <a:rPr lang="ko-KR" altLang="en-US" sz="2800" dirty="0" smtClean="0"/>
              <a:t> 전원 </a:t>
            </a:r>
            <a:r>
              <a:rPr lang="ko-KR" altLang="en-US" sz="2800" dirty="0"/>
              <a:t>사용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147" y="1793588"/>
            <a:ext cx="4359852" cy="481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297" y="1960419"/>
            <a:ext cx="4383703" cy="4597110"/>
          </a:xfrm>
          <a:prstGeom prst="rect">
            <a:avLst/>
          </a:prstGeom>
          <a:noFill/>
        </p:spPr>
      </p:pic>
      <p:grpSp>
        <p:nvGrpSpPr>
          <p:cNvPr id="6" name="그룹 5"/>
          <p:cNvGrpSpPr/>
          <p:nvPr/>
        </p:nvGrpSpPr>
        <p:grpSpPr>
          <a:xfrm>
            <a:off x="6125439" y="6215468"/>
            <a:ext cx="2209801" cy="210250"/>
            <a:chOff x="6213764" y="1687823"/>
            <a:chExt cx="2209801" cy="21025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6425683" y="1690689"/>
              <a:ext cx="1997882" cy="207384"/>
            </a:xfrm>
            <a:prstGeom prst="roundRect">
              <a:avLst/>
            </a:prstGeom>
            <a:solidFill>
              <a:srgbClr val="FFD9D9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</a:rPr>
                <a:t>Week02/02-LED, </a:t>
              </a:r>
              <a:r>
                <a:rPr lang="en-US" altLang="ko-KR" sz="900" dirty="0" err="1" smtClean="0">
                  <a:solidFill>
                    <a:schemeClr val="tx1"/>
                  </a:solidFill>
                </a:rPr>
                <a:t>Arduino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Breadboard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13764" y="1687823"/>
              <a:ext cx="211919" cy="21025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972" y="4061355"/>
            <a:ext cx="1423988" cy="1976677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10" name="타원 9"/>
          <p:cNvSpPr/>
          <p:nvPr/>
        </p:nvSpPr>
        <p:spPr>
          <a:xfrm>
            <a:off x="6788047" y="3644223"/>
            <a:ext cx="446685" cy="47366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810720" y="4265610"/>
            <a:ext cx="7381085" cy="1997967"/>
            <a:chOff x="810720" y="4265610"/>
            <a:chExt cx="7381085" cy="1997967"/>
          </a:xfrm>
        </p:grpSpPr>
        <p:sp>
          <p:nvSpPr>
            <p:cNvPr id="11" name="TextBox 10"/>
            <p:cNvSpPr txBox="1"/>
            <p:nvPr/>
          </p:nvSpPr>
          <p:spPr>
            <a:xfrm>
              <a:off x="810720" y="5393905"/>
              <a:ext cx="2892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GND: </a:t>
              </a:r>
              <a:r>
                <a:rPr lang="ko-KR" altLang="en-US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배터리의 </a:t>
              </a:r>
              <a:r>
                <a:rPr lang="en-US" altLang="ko-KR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(-)</a:t>
              </a:r>
              <a:r>
                <a:rPr lang="ko-KR" altLang="en-US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극 개념</a:t>
              </a:r>
              <a:endParaRPr lang="ko-KR" altLang="en-US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272845" y="5812487"/>
              <a:ext cx="438912" cy="45109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ㄹ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7752893" y="4265610"/>
              <a:ext cx="438912" cy="45109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화살표 연결선 14"/>
            <p:cNvCxnSpPr>
              <a:stCxn id="11" idx="2"/>
              <a:endCxn id="12" idx="6"/>
            </p:cNvCxnSpPr>
            <p:nvPr/>
          </p:nvCxnSpPr>
          <p:spPr>
            <a:xfrm flipH="1">
              <a:off x="1711757" y="5763237"/>
              <a:ext cx="545032" cy="27479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1" idx="3"/>
              <a:endCxn id="13" idx="2"/>
            </p:cNvCxnSpPr>
            <p:nvPr/>
          </p:nvCxnSpPr>
          <p:spPr>
            <a:xfrm flipV="1">
              <a:off x="3702858" y="4491155"/>
              <a:ext cx="4050035" cy="108741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6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84" y="4605"/>
            <a:ext cx="8471245" cy="685339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3867150" y="3667125"/>
            <a:ext cx="400050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67150" y="3000375"/>
            <a:ext cx="400050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67150" y="3333750"/>
            <a:ext cx="400050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414722" y="2028825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RX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27546" y="2398157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</a:t>
            </a:r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27546" y="2767489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+mj-ea"/>
                <a:ea typeface="+mj-ea"/>
              </a:rPr>
              <a:t>내장 </a:t>
            </a:r>
            <a:r>
              <a:rPr lang="en-US" altLang="ko-KR" sz="1600" dirty="0" smtClean="0">
                <a:latin typeface="+mj-ea"/>
                <a:ea typeface="+mj-ea"/>
              </a:rPr>
              <a:t>LED</a:t>
            </a:r>
            <a:endParaRPr lang="ko-KR" altLang="en-US" sz="1600" dirty="0">
              <a:latin typeface="+mj-ea"/>
              <a:ea typeface="+mj-ea"/>
            </a:endParaRPr>
          </a:p>
        </p:txBody>
      </p:sp>
      <p:cxnSp>
        <p:nvCxnSpPr>
          <p:cNvPr id="10" name="직선 화살표 연결선 9"/>
          <p:cNvCxnSpPr>
            <a:stCxn id="8" idx="1"/>
          </p:cNvCxnSpPr>
          <p:nvPr/>
        </p:nvCxnSpPr>
        <p:spPr>
          <a:xfrm flipH="1">
            <a:off x="4234124" y="2936766"/>
            <a:ext cx="2193422" cy="8332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1"/>
          </p:cNvCxnSpPr>
          <p:nvPr/>
        </p:nvCxnSpPr>
        <p:spPr>
          <a:xfrm flipH="1">
            <a:off x="4280024" y="2582823"/>
            <a:ext cx="2147522" cy="8484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1"/>
          </p:cNvCxnSpPr>
          <p:nvPr/>
        </p:nvCxnSpPr>
        <p:spPr>
          <a:xfrm flipH="1">
            <a:off x="4270235" y="2213491"/>
            <a:ext cx="2144487" cy="8345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59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922395" y="1311977"/>
            <a:ext cx="1056409" cy="1440874"/>
            <a:chOff x="3449782" y="1835727"/>
            <a:chExt cx="727364" cy="990600"/>
          </a:xfrm>
        </p:grpSpPr>
        <p:sp>
          <p:nvSpPr>
            <p:cNvPr id="9" name="직사각형 8"/>
            <p:cNvSpPr/>
            <p:nvPr/>
          </p:nvSpPr>
          <p:spPr>
            <a:xfrm>
              <a:off x="3643746" y="2389261"/>
              <a:ext cx="339436" cy="4370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449782" y="1835727"/>
              <a:ext cx="727364" cy="706582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526321" y="475903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978804" y="4759035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830951" y="4387892"/>
            <a:ext cx="1179198" cy="742286"/>
            <a:chOff x="1804550" y="1176762"/>
            <a:chExt cx="1106634" cy="681006"/>
          </a:xfrm>
        </p:grpSpPr>
        <p:pic>
          <p:nvPicPr>
            <p:cNvPr id="1030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889172" y="3354059"/>
            <a:ext cx="363683" cy="609600"/>
            <a:chOff x="7346372" y="3658859"/>
            <a:chExt cx="363683" cy="609600"/>
          </a:xfrm>
        </p:grpSpPr>
        <p:sp>
          <p:nvSpPr>
            <p:cNvPr id="36" name="직사각형 35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/>
            <p:cNvCxnSpPr>
              <a:stCxn id="25" idx="5"/>
            </p:cNvCxnSpPr>
            <p:nvPr/>
          </p:nvCxnSpPr>
          <p:spPr>
            <a:xfrm>
              <a:off x="7470541" y="3788941"/>
              <a:ext cx="239514" cy="2773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03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4257" y="2669414"/>
            <a:ext cx="6006236" cy="1325563"/>
          </a:xfrm>
        </p:spPr>
        <p:txBody>
          <a:bodyPr/>
          <a:lstStyle/>
          <a:p>
            <a:pPr algn="ctr"/>
            <a:r>
              <a:rPr lang="ko-KR" altLang="en-US" dirty="0" err="1" smtClean="0"/>
              <a:t>아두이노</a:t>
            </a:r>
            <a:r>
              <a:rPr lang="ko-KR" altLang="en-US" dirty="0" smtClean="0"/>
              <a:t> 기본 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9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pinMode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err="1" smtClean="0">
                <a:latin typeface="+mj-ea"/>
              </a:rPr>
              <a:t>pin_no</a:t>
            </a:r>
            <a:r>
              <a:rPr lang="en-US" altLang="ko-KR" dirty="0" smtClean="0">
                <a:latin typeface="+mj-ea"/>
              </a:rPr>
              <a:t>, </a:t>
            </a:r>
            <a:r>
              <a:rPr lang="en-US" altLang="ko-KR" i="1" dirty="0" smtClean="0">
                <a:latin typeface="+mj-ea"/>
              </a:rPr>
              <a:t>mode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358669"/>
          </a:xfrm>
        </p:spPr>
        <p:txBody>
          <a:bodyPr/>
          <a:lstStyle/>
          <a:p>
            <a:r>
              <a:rPr lang="ko-KR" altLang="en-US" dirty="0" smtClean="0"/>
              <a:t>지정한 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pin_no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</a:t>
            </a:r>
            <a:r>
              <a:rPr lang="ko-KR" altLang="en-US" b="1" dirty="0" smtClean="0"/>
              <a:t>입력</a:t>
            </a:r>
            <a:r>
              <a:rPr lang="ko-KR" altLang="en-US" dirty="0" smtClean="0"/>
              <a:t> 또는 </a:t>
            </a:r>
            <a:r>
              <a:rPr lang="ko-KR" altLang="en-US" b="1" dirty="0" smtClean="0"/>
              <a:t>출력</a:t>
            </a:r>
            <a:r>
              <a:rPr lang="ko-KR" altLang="en-US" dirty="0" smtClean="0"/>
              <a:t>으로 동작하도록 설정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pinMode</a:t>
            </a:r>
            <a:r>
              <a:rPr lang="en-US" altLang="ko-KR" dirty="0" smtClean="0"/>
              <a:t>(7, </a:t>
            </a:r>
            <a:r>
              <a:rPr lang="en-US" altLang="ko-KR" b="1" dirty="0" smtClean="0"/>
              <a:t>OUTPUT</a:t>
            </a:r>
            <a:r>
              <a:rPr lang="en-US" altLang="ko-KR" dirty="0" smtClean="0"/>
              <a:t>);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//7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번 핀을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출력모드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로 설정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ko-KR" dirty="0" err="1" smtClean="0"/>
              <a:t>pinMode</a:t>
            </a:r>
            <a:r>
              <a:rPr lang="en-US" altLang="ko-KR" dirty="0" smtClean="0"/>
              <a:t>(6, </a:t>
            </a:r>
            <a:r>
              <a:rPr lang="en-US" altLang="ko-KR" b="1" dirty="0" smtClean="0"/>
              <a:t>INPUT</a:t>
            </a:r>
            <a:r>
              <a:rPr lang="en-US" altLang="ko-KR" dirty="0" smtClean="0"/>
              <a:t>);   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//6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번 핀을 입력모드로 설정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0974" y="4374489"/>
            <a:ext cx="797302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 err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9;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핀 번호를 변수에 지정하여 활용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b="1" dirty="0" err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(7)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을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출력으로 지정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69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digitalWrite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err="1" smtClean="0">
                <a:latin typeface="+mj-ea"/>
              </a:rPr>
              <a:t>pin_no</a:t>
            </a:r>
            <a:r>
              <a:rPr lang="en-US" altLang="ko-KR" dirty="0" smtClean="0">
                <a:latin typeface="+mj-ea"/>
              </a:rPr>
              <a:t>, </a:t>
            </a:r>
            <a:r>
              <a:rPr lang="en-US" altLang="ko-KR" i="1" dirty="0" smtClean="0">
                <a:latin typeface="+mj-ea"/>
              </a:rPr>
              <a:t>value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358669"/>
          </a:xfrm>
        </p:spPr>
        <p:txBody>
          <a:bodyPr/>
          <a:lstStyle/>
          <a:p>
            <a:r>
              <a:rPr lang="ko-KR" altLang="en-US" b="1" dirty="0" smtClean="0"/>
              <a:t>출력모드</a:t>
            </a:r>
            <a:r>
              <a:rPr lang="ko-KR" altLang="en-US" dirty="0" smtClean="0"/>
              <a:t>로 설정한 디지털 핀에 </a:t>
            </a:r>
            <a:r>
              <a:rPr lang="en-US" altLang="ko-KR" b="1" dirty="0" smtClean="0"/>
              <a:t>HIGH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또는 </a:t>
            </a:r>
            <a:r>
              <a:rPr lang="en-US" altLang="ko-KR" b="1" dirty="0" smtClean="0"/>
              <a:t>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출력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digitalWrite</a:t>
            </a:r>
            <a:r>
              <a:rPr lang="en-US" altLang="ko-KR" dirty="0" smtClean="0"/>
              <a:t>(7, </a:t>
            </a:r>
            <a:r>
              <a:rPr lang="en-US" altLang="ko-KR" b="1" dirty="0" smtClean="0"/>
              <a:t>HIGH</a:t>
            </a:r>
            <a:r>
              <a:rPr lang="en-US" altLang="ko-KR" dirty="0" smtClean="0"/>
              <a:t>);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//7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번 핀에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HIGH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값 출력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ko-KR" dirty="0" err="1" smtClean="0"/>
              <a:t>digitalWrite</a:t>
            </a:r>
            <a:r>
              <a:rPr lang="en-US" altLang="ko-KR" dirty="0" smtClean="0"/>
              <a:t>(7, </a:t>
            </a:r>
            <a:r>
              <a:rPr lang="en-US" altLang="ko-KR" b="1" dirty="0" smtClean="0"/>
              <a:t>LOW</a:t>
            </a:r>
            <a:r>
              <a:rPr lang="en-US" altLang="ko-KR" dirty="0" smtClean="0"/>
              <a:t>); 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//7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번 핀에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LOW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값 출력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0974" y="4374489"/>
            <a:ext cx="7973025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ledOut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7;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핀 번호를 변수에 지정하여 활용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ledOut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b="1" dirty="0" err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ledOut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//7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 핀에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출력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09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delay 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err="1" smtClean="0">
                <a:latin typeface="+mj-ea"/>
              </a:rPr>
              <a:t>ms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62278"/>
            <a:ext cx="7886700" cy="235866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지정한 시간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ms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만큼 프로그램 실행이 중단됨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대기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시간 지정 단위</a:t>
            </a:r>
            <a:r>
              <a:rPr lang="en-US" altLang="ko-KR" dirty="0" smtClean="0"/>
              <a:t>: 1/1000</a:t>
            </a:r>
            <a:r>
              <a:rPr lang="ko-KR" altLang="en-US" dirty="0" smtClean="0"/>
              <a:t>초 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ms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1000 =&gt; 1</a:t>
            </a:r>
            <a:r>
              <a:rPr lang="ko-KR" altLang="en-US" dirty="0" smtClean="0"/>
              <a:t>초</a:t>
            </a:r>
            <a:r>
              <a:rPr lang="en-US" altLang="ko-KR" dirty="0" smtClean="0"/>
              <a:t>,  500 =&gt; 0.5</a:t>
            </a:r>
            <a:r>
              <a:rPr lang="ko-KR" altLang="en-US" dirty="0" smtClean="0"/>
              <a:t>초</a:t>
            </a:r>
            <a:r>
              <a:rPr lang="en-US" altLang="ko-KR" dirty="0" smtClean="0"/>
              <a:t>,   100 =&gt; 0.1</a:t>
            </a:r>
            <a:r>
              <a:rPr lang="ko-KR" altLang="en-US" dirty="0" smtClean="0"/>
              <a:t>초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delay(</a:t>
            </a:r>
            <a:r>
              <a:rPr lang="en-US" altLang="ko-KR" b="1" dirty="0" smtClean="0"/>
              <a:t>1000</a:t>
            </a:r>
            <a:r>
              <a:rPr lang="en-US" altLang="ko-KR" dirty="0" smtClean="0"/>
              <a:t>);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//1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초 대기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ko-KR" dirty="0" smtClean="0"/>
              <a:t>delay(</a:t>
            </a:r>
            <a:r>
              <a:rPr lang="en-US" altLang="ko-KR" b="1" dirty="0" smtClean="0"/>
              <a:t>100</a:t>
            </a:r>
            <a:r>
              <a:rPr lang="en-US" altLang="ko-KR" dirty="0" smtClean="0"/>
              <a:t>);  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//0.1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초 대기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12377" y="3979469"/>
            <a:ext cx="7731623" cy="27776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13;  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내장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LED(13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를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사용</a:t>
            </a:r>
            <a:endParaRPr lang="en-US" altLang="ko-KR" dirty="0" smtClean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endParaRPr lang="en-US" altLang="ko-KR" sz="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pPr>
              <a:lnSpc>
                <a:spcPts val="16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OUTPUT); 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//13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핀을을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출력으로 지정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pPr>
              <a:lnSpc>
                <a:spcPts val="16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HIGH);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//LED On</a:t>
            </a: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delay(1000);               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//1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초 대기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LOW); 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//LED Off</a:t>
            </a: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delay(500);                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//0.5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초 대기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61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7445" y="1784275"/>
            <a:ext cx="7959394" cy="1332000"/>
          </a:xfrm>
        </p:spPr>
        <p:txBody>
          <a:bodyPr/>
          <a:lstStyle/>
          <a:p>
            <a:pPr algn="ctr"/>
            <a:r>
              <a:rPr lang="ko-KR" altLang="en-US" dirty="0" err="1" smtClean="0"/>
              <a:t>아두이노로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89874" y="3555186"/>
            <a:ext cx="673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보드 </a:t>
            </a:r>
            <a:r>
              <a:rPr lang="en-US" altLang="ko-KR" dirty="0" smtClean="0"/>
              <a:t>7</a:t>
            </a:r>
            <a:r>
              <a:rPr lang="ko-KR" altLang="en-US" dirty="0" smtClean="0"/>
              <a:t>번 핀을 이용하여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간격으로 점멸시킨다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38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131040"/>
            <a:ext cx="3116732" cy="373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</a:rPr>
              <a:t>아두이노로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LED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제어하기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010" y="87050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회로도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870509"/>
            <a:ext cx="4891088" cy="535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7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131040"/>
            <a:ext cx="3116732" cy="373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</a:rPr>
              <a:t>아두이노로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LED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제어하기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7479" y="855878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회로 구성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1381" y="409652"/>
            <a:ext cx="7367131" cy="63424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64" y="622598"/>
            <a:ext cx="3184482" cy="2057464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5686527" y="6244729"/>
            <a:ext cx="2689377" cy="210250"/>
            <a:chOff x="6213764" y="1687823"/>
            <a:chExt cx="2209801" cy="21025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6425683" y="1690689"/>
              <a:ext cx="1997882" cy="207384"/>
            </a:xfrm>
            <a:prstGeom prst="roundRect">
              <a:avLst/>
            </a:prstGeom>
            <a:solidFill>
              <a:srgbClr val="FFD9D9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</a:rPr>
                <a:t>Week02/03-LED, </a:t>
              </a:r>
              <a:r>
                <a:rPr lang="en-US" altLang="ko-KR" sz="900" dirty="0" err="1" smtClean="0">
                  <a:solidFill>
                    <a:schemeClr val="tx1"/>
                  </a:solidFill>
                </a:rPr>
                <a:t>Arduino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Breadboard, Sketch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13764" y="1687823"/>
              <a:ext cx="211919" cy="210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29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50" y="935945"/>
            <a:ext cx="6083687" cy="5781124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0" y="131040"/>
            <a:ext cx="3116732" cy="373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</a:rPr>
              <a:t>아두이노로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LED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제어하기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7479" y="855878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실제 구성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968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131040"/>
            <a:ext cx="3116732" cy="373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</a:rPr>
              <a:t>아두이노로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LED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제어하기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7479" y="855878"/>
            <a:ext cx="977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sketch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94" y="757809"/>
            <a:ext cx="60579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9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Http://fritzing.org/home/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61" y="1336214"/>
            <a:ext cx="6945457" cy="520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0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922395" y="1311977"/>
            <a:ext cx="1056409" cy="1440874"/>
            <a:chOff x="3449782" y="1835727"/>
            <a:chExt cx="727364" cy="990600"/>
          </a:xfrm>
        </p:grpSpPr>
        <p:sp>
          <p:nvSpPr>
            <p:cNvPr id="9" name="직사각형 8"/>
            <p:cNvSpPr/>
            <p:nvPr/>
          </p:nvSpPr>
          <p:spPr>
            <a:xfrm>
              <a:off x="3643746" y="2389261"/>
              <a:ext cx="339436" cy="4370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449782" y="1835727"/>
              <a:ext cx="727364" cy="706582"/>
            </a:xfrm>
            <a:prstGeom prst="ellipse">
              <a:avLst/>
            </a:prstGeom>
            <a:solidFill>
              <a:srgbClr val="E8DD0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526321" y="475903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978804" y="4759035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830951" y="4387892"/>
            <a:ext cx="1179198" cy="742286"/>
            <a:chOff x="1804550" y="1176762"/>
            <a:chExt cx="1106634" cy="681006"/>
          </a:xfrm>
        </p:grpSpPr>
        <p:pic>
          <p:nvPicPr>
            <p:cNvPr id="1030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69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504749"/>
            <a:ext cx="7886700" cy="1102167"/>
          </a:xfrm>
        </p:spPr>
        <p:txBody>
          <a:bodyPr/>
          <a:lstStyle/>
          <a:p>
            <a:r>
              <a:rPr lang="ko-KR" altLang="en-US" smtClean="0"/>
              <a:t>신호등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00263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빨강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녹색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초 간격으로 차례차례 켜지고 꺼지는 회로 만들기 </a:t>
            </a:r>
            <a:endParaRPr lang="en-US" altLang="ko-KR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131040"/>
            <a:ext cx="3116732" cy="373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심화학습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28650" y="3229123"/>
            <a:ext cx="7886700" cy="2895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준비물</a:t>
            </a:r>
            <a:r>
              <a:rPr lang="en-US" altLang="ko-KR" dirty="0" smtClean="0"/>
              <a:t> </a:t>
            </a:r>
            <a:r>
              <a:rPr lang="ko-KR" altLang="en-US" dirty="0" smtClean="0"/>
              <a:t>준비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회로도 그리기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실제 회로 구성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스케치 프로그래밍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실행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4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회로도 그리기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276350"/>
            <a:ext cx="60769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243013"/>
            <a:ext cx="7362825" cy="541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5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스케치 프로그래밍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8115300" cy="4434911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661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922395" y="1311977"/>
            <a:ext cx="1056409" cy="1440874"/>
            <a:chOff x="3449782" y="1835727"/>
            <a:chExt cx="727364" cy="990600"/>
          </a:xfrm>
        </p:grpSpPr>
        <p:sp>
          <p:nvSpPr>
            <p:cNvPr id="9" name="직사각형 8"/>
            <p:cNvSpPr/>
            <p:nvPr/>
          </p:nvSpPr>
          <p:spPr>
            <a:xfrm>
              <a:off x="3643746" y="2389261"/>
              <a:ext cx="339436" cy="4370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449782" y="1835727"/>
              <a:ext cx="727364" cy="706582"/>
            </a:xfrm>
            <a:prstGeom prst="ellipse">
              <a:avLst/>
            </a:prstGeom>
            <a:solidFill>
              <a:srgbClr val="F9F3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086000" y="4742464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5659847" y="4712049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332796" y="4362092"/>
            <a:ext cx="1179198" cy="742286"/>
            <a:chOff x="1804550" y="1176762"/>
            <a:chExt cx="1106634" cy="681006"/>
          </a:xfrm>
        </p:grpSpPr>
        <p:pic>
          <p:nvPicPr>
            <p:cNvPr id="1030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4480649" y="4344892"/>
            <a:ext cx="1179198" cy="742286"/>
            <a:chOff x="1804550" y="1176762"/>
            <a:chExt cx="1106634" cy="681006"/>
          </a:xfrm>
        </p:grpSpPr>
        <p:pic>
          <p:nvPicPr>
            <p:cNvPr id="17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원호 18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698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21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922395" y="1311977"/>
            <a:ext cx="1056409" cy="1440874"/>
            <a:chOff x="3449782" y="1835727"/>
            <a:chExt cx="727364" cy="990600"/>
          </a:xfrm>
        </p:grpSpPr>
        <p:sp>
          <p:nvSpPr>
            <p:cNvPr id="9" name="직사각형 8"/>
            <p:cNvSpPr/>
            <p:nvPr/>
          </p:nvSpPr>
          <p:spPr>
            <a:xfrm>
              <a:off x="3643746" y="2389261"/>
              <a:ext cx="339436" cy="4370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449782" y="1835727"/>
              <a:ext cx="727364" cy="706582"/>
            </a:xfrm>
            <a:prstGeom prst="ellipse">
              <a:avLst/>
            </a:prstGeom>
            <a:solidFill>
              <a:srgbClr val="E8DD0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526321" y="475903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978804" y="4759035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830951" y="4387892"/>
            <a:ext cx="1179198" cy="742286"/>
            <a:chOff x="1804550" y="1176762"/>
            <a:chExt cx="1106634" cy="681006"/>
          </a:xfrm>
        </p:grpSpPr>
        <p:pic>
          <p:nvPicPr>
            <p:cNvPr id="1030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1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526321" y="475903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978804" y="4759035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830951" y="4387892"/>
            <a:ext cx="1179198" cy="742286"/>
            <a:chOff x="1804550" y="1176762"/>
            <a:chExt cx="1106634" cy="681006"/>
          </a:xfrm>
        </p:grpSpPr>
        <p:pic>
          <p:nvPicPr>
            <p:cNvPr id="1030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961684" y="2213003"/>
            <a:ext cx="1152000" cy="676957"/>
            <a:chOff x="3965865" y="263877"/>
            <a:chExt cx="1152000" cy="676957"/>
          </a:xfrm>
        </p:grpSpPr>
        <p:sp>
          <p:nvSpPr>
            <p:cNvPr id="18" name="직사각형 17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1077" y="1369717"/>
            <a:ext cx="1265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208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456765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4530586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61684" y="2213003"/>
            <a:ext cx="1152000" cy="676957"/>
            <a:chOff x="3965865" y="263877"/>
            <a:chExt cx="1152000" cy="676957"/>
          </a:xfrm>
        </p:grpSpPr>
        <p:sp>
          <p:nvSpPr>
            <p:cNvPr id="11" name="직사각형 10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159121" y="4543956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448" y="498056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6333" y="3056676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09439" y="1081356"/>
            <a:ext cx="2108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V = IR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옴의 법칙 </a:t>
            </a:r>
            <a:r>
              <a:rPr lang="en-US" altLang="ko-KR" dirty="0" smtClean="0"/>
              <a:t>(Ohm‘s Law)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1077" y="1369717"/>
            <a:ext cx="1265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5509" y="3073224"/>
            <a:ext cx="1358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39293" y="4969300"/>
            <a:ext cx="1334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978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5" grpId="0"/>
      <p:bldP spid="36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8883</TotalTime>
  <Words>1277</Words>
  <Application>Microsoft Office PowerPoint</Application>
  <PresentationFormat>화면 슬라이드 쇼(4:3)</PresentationFormat>
  <Paragraphs>321</Paragraphs>
  <Slides>53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3" baseType="lpstr">
      <vt:lpstr>HY견고딕</vt:lpstr>
      <vt:lpstr>HY견명조</vt:lpstr>
      <vt:lpstr>맑은 고딕</vt:lpstr>
      <vt:lpstr>Arial</vt:lpstr>
      <vt:lpstr>Calibri</vt:lpstr>
      <vt:lpstr>Calibri Light</vt:lpstr>
      <vt:lpstr>Cambria Math</vt:lpstr>
      <vt:lpstr>Courier New</vt:lpstr>
      <vt:lpstr>Wingdings</vt:lpstr>
      <vt:lpstr>Office 테마</vt:lpstr>
      <vt:lpstr>사물인터넷(IoT)</vt:lpstr>
      <vt:lpstr>목차</vt:lpstr>
      <vt:lpstr>회로(Circuit)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저항(Resistor)</vt:lpstr>
      <vt:lpstr>저항값 읽기</vt:lpstr>
      <vt:lpstr>저항값 읽기 연습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연결 절대 금지!</vt:lpstr>
      <vt:lpstr>다이오드(diode)</vt:lpstr>
      <vt:lpstr>LED (Light Emitting Diode)</vt:lpstr>
      <vt:lpstr>LED 저항 값 계산</vt:lpstr>
      <vt:lpstr>브레드 보드(bread board)</vt:lpstr>
      <vt:lpstr>브레드 보드 내부 연결 상태</vt:lpstr>
      <vt:lpstr>Breadboard 내부 연결 살펴보기</vt:lpstr>
      <vt:lpstr>회로도              실제 회로 구성</vt:lpstr>
      <vt:lpstr>LED 동작 회로 (브레드 보드 미사용)</vt:lpstr>
      <vt:lpstr>LED 동작 회로 (브레드 보드 미사용)</vt:lpstr>
      <vt:lpstr>LED 동작 회로 (브레드 보드 사용)</vt:lpstr>
      <vt:lpstr>LED 동작 회로 (아두이노 전원 사용)</vt:lpstr>
      <vt:lpstr>PowerPoint 프레젠테이션</vt:lpstr>
      <vt:lpstr>아두이노 기본 함수</vt:lpstr>
      <vt:lpstr>pinMode(pin_no, mode)</vt:lpstr>
      <vt:lpstr>digitalWrite(pin_no, value)</vt:lpstr>
      <vt:lpstr>delay (ms)</vt:lpstr>
      <vt:lpstr>아두이노로 LED 제어하기</vt:lpstr>
      <vt:lpstr>PowerPoint 프레젠테이션</vt:lpstr>
      <vt:lpstr>PowerPoint 프레젠테이션</vt:lpstr>
      <vt:lpstr>PowerPoint 프레젠테이션</vt:lpstr>
      <vt:lpstr>PowerPoint 프레젠테이션</vt:lpstr>
      <vt:lpstr>Http://fritzing.org/home/</vt:lpstr>
      <vt:lpstr>신호등 만들기</vt:lpstr>
      <vt:lpstr>회로도 그리기(fritzing)</vt:lpstr>
      <vt:lpstr>PowerPoint 프레젠테이션</vt:lpstr>
      <vt:lpstr>스케치 프로그래밍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jinsook</cp:lastModifiedBy>
  <cp:revision>100</cp:revision>
  <dcterms:created xsi:type="dcterms:W3CDTF">2019-02-21T14:11:08Z</dcterms:created>
  <dcterms:modified xsi:type="dcterms:W3CDTF">2019-03-11T08:34:26Z</dcterms:modified>
</cp:coreProperties>
</file>